
<file path=[Content_Types].xml><?xml version="1.0" encoding="utf-8"?>
<Types xmlns="http://schemas.openxmlformats.org/package/2006/content-types">
  <Default Extension="emf" ContentType="image/x-emf"/>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20.svg" ContentType="image/svg+xml"/>
  <Override PartName="/ppt/media/image22.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 id="2147483666" r:id="rId4"/>
  </p:sldMasterIdLst>
  <p:notesMasterIdLst>
    <p:notesMasterId r:id="rId35"/>
  </p:notesMasterIdLst>
  <p:handoutMasterIdLst>
    <p:handoutMasterId r:id="rId36"/>
  </p:handoutMasterIdLst>
  <p:sldIdLst>
    <p:sldId id="311" r:id="rId5"/>
    <p:sldId id="312" r:id="rId6"/>
    <p:sldId id="261" r:id="rId7"/>
    <p:sldId id="1732" r:id="rId8"/>
    <p:sldId id="1733" r:id="rId9"/>
    <p:sldId id="1786" r:id="rId10"/>
    <p:sldId id="1734" r:id="rId11"/>
    <p:sldId id="1785" r:id="rId12"/>
    <p:sldId id="1795" r:id="rId13"/>
    <p:sldId id="1730" r:id="rId14"/>
    <p:sldId id="1814" r:id="rId15"/>
    <p:sldId id="1792" r:id="rId16"/>
    <p:sldId id="1798" r:id="rId17"/>
    <p:sldId id="1800" r:id="rId18"/>
    <p:sldId id="1801" r:id="rId19"/>
    <p:sldId id="1793" r:id="rId20"/>
    <p:sldId id="1802" r:id="rId21"/>
    <p:sldId id="1803" r:id="rId22"/>
    <p:sldId id="1804" r:id="rId23"/>
    <p:sldId id="1799" r:id="rId24"/>
    <p:sldId id="1794" r:id="rId25"/>
    <p:sldId id="1805" r:id="rId26"/>
    <p:sldId id="1808" r:id="rId27"/>
    <p:sldId id="1806" r:id="rId28"/>
    <p:sldId id="1796" r:id="rId29"/>
    <p:sldId id="1809" r:id="rId30"/>
    <p:sldId id="1810" r:id="rId31"/>
    <p:sldId id="1731" r:id="rId32"/>
    <p:sldId id="1812" r:id="rId33"/>
    <p:sldId id="308" r:id="rId34"/>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结构页面" id="{A0D568BB-BB5D-4B41-BA7C-51402E7F70D9}">
          <p14:sldIdLst>
            <p14:sldId id="311"/>
            <p14:sldId id="312"/>
            <p14:sldId id="261"/>
            <p14:sldId id="1732"/>
            <p14:sldId id="1733"/>
            <p14:sldId id="1786"/>
            <p14:sldId id="1734"/>
            <p14:sldId id="1785"/>
            <p14:sldId id="1795"/>
            <p14:sldId id="1730"/>
            <p14:sldId id="1814"/>
            <p14:sldId id="1792"/>
            <p14:sldId id="1798"/>
            <p14:sldId id="1800"/>
            <p14:sldId id="1801"/>
            <p14:sldId id="1793"/>
            <p14:sldId id="1802"/>
            <p14:sldId id="1803"/>
            <p14:sldId id="1804"/>
            <p14:sldId id="1799"/>
            <p14:sldId id="1794"/>
            <p14:sldId id="1805"/>
            <p14:sldId id="1808"/>
            <p14:sldId id="1806"/>
            <p14:sldId id="1796"/>
            <p14:sldId id="1809"/>
            <p14:sldId id="1810"/>
            <p14:sldId id="1731"/>
            <p14:sldId id="1812"/>
            <p14:sldId id="308"/>
          </p14:sldIdLst>
        </p14:section>
        <p14:section name="作者及素材信息" id="{9F34BA36-5716-CD49-B1F0-81DB5802C77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FBA"/>
    <a:srgbClr val="FF7F94"/>
    <a:srgbClr val="F660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82" autoAdjust="0"/>
    <p:restoredTop sz="94660"/>
  </p:normalViewPr>
  <p:slideViewPr>
    <p:cSldViewPr snapToGrid="0">
      <p:cViewPr varScale="1">
        <p:scale>
          <a:sx n="84" d="100"/>
          <a:sy n="84" d="100"/>
        </p:scale>
        <p:origin x="446" y="67"/>
      </p:cViewPr>
      <p:guideLst/>
    </p:cSldViewPr>
  </p:slideViewPr>
  <p:notesTextViewPr>
    <p:cViewPr>
      <p:scale>
        <a:sx n="1" d="1"/>
        <a:sy n="1" d="1"/>
      </p:scale>
      <p:origin x="0" y="0"/>
    </p:cViewPr>
  </p:notesTextViewPr>
  <p:sorterViewPr>
    <p:cViewPr>
      <p:scale>
        <a:sx n="90" d="100"/>
        <a:sy n="90" d="100"/>
      </p:scale>
      <p:origin x="0" y="0"/>
    </p:cViewPr>
  </p:sorterViewPr>
  <p:notesViewPr>
    <p:cSldViewPr snapToGrid="0">
      <p:cViewPr varScale="1">
        <p:scale>
          <a:sx n="82" d="100"/>
          <a:sy n="82" d="100"/>
        </p:scale>
        <p:origin x="2784"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0" Type="http://schemas.openxmlformats.org/officeDocument/2006/relationships/tags" Target="tags/tag34.xml"/><Relationship Id="rId4" Type="http://schemas.openxmlformats.org/officeDocument/2006/relationships/slideMaster" Target="slideMasters/slideMaster3.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notesMaster" Target="notesMasters/notesMaster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0F747F6-A844-4E8F-A0A0-423B86FE2B27}" type="doc">
      <dgm:prSet loTypeId="urn:microsoft.com/office/officeart/2005/8/layout/cycle2" loCatId="cycle" qsTypeId="urn:microsoft.com/office/officeart/2005/8/quickstyle/simple1" qsCatId="simple" csTypeId="urn:microsoft.com/office/officeart/2005/8/colors/accent1_2" csCatId="accent1" phldr="0"/>
      <dgm:spPr/>
      <dgm:t>
        <a:bodyPr/>
        <a:p>
          <a:endParaRPr lang="zh-CN" altLang="en-US"/>
        </a:p>
      </dgm:t>
    </dgm:pt>
    <dgm:pt modelId="{BE1D93E0-1064-4E35-84F1-274817A8FA14}">
      <dgm:prSet phldrT="[文本]" phldr="0" custT="0"/>
      <dgm:spPr/>
      <dgm:t>
        <a:bodyPr vert="horz" wrap="square"/>
        <a:p>
          <a:pPr>
            <a:lnSpc>
              <a:spcPct val="100000"/>
            </a:lnSpc>
            <a:spcBef>
              <a:spcPct val="0"/>
            </a:spcBef>
            <a:spcAft>
              <a:spcPct val="35000"/>
            </a:spcAft>
          </a:pPr>
          <a:r>
            <a:rPr lang="zh-CN" altLang="en-US"/>
            <a:t>可扩展性</a:t>
          </a:r>
          <a:r>
            <a:rPr lang="zh-CN" altLang="en-US"/>
            <a:t/>
          </a:r>
          <a:endParaRPr lang="zh-CN" altLang="en-US"/>
        </a:p>
      </dgm:t>
    </dgm:pt>
    <dgm:pt modelId="{B76F6F1F-7313-47A5-BC2E-994D915C21FA}" cxnId="{39965461-647F-4BFF-8044-B2F401AD9D40}" type="parTrans">
      <dgm:prSet/>
      <dgm:spPr/>
      <dgm:t>
        <a:bodyPr/>
        <a:p>
          <a:endParaRPr lang="zh-CN" altLang="en-US"/>
        </a:p>
      </dgm:t>
    </dgm:pt>
    <dgm:pt modelId="{485E5104-1EB8-413E-A70E-ADACDF839B14}" cxnId="{39965461-647F-4BFF-8044-B2F401AD9D40}" type="sibTrans">
      <dgm:prSet/>
      <dgm:spPr/>
      <dgm:t>
        <a:bodyPr/>
        <a:p>
          <a:endParaRPr lang="zh-CN" altLang="en-US"/>
        </a:p>
      </dgm:t>
    </dgm:pt>
    <dgm:pt modelId="{BDF19F98-1BB6-4691-BA39-AC544680C920}">
      <dgm:prSet phldrT="[文本]" phldr="0" custT="0"/>
      <dgm:spPr/>
      <dgm:t>
        <a:bodyPr vert="horz" wrap="square"/>
        <a:p>
          <a:pPr>
            <a:lnSpc>
              <a:spcPct val="100000"/>
            </a:lnSpc>
            <a:spcBef>
              <a:spcPct val="0"/>
            </a:spcBef>
            <a:spcAft>
              <a:spcPct val="35000"/>
            </a:spcAft>
          </a:pPr>
          <a:r>
            <a:rPr lang="zh-CN" altLang="en-US"/>
            <a:t>去中心化</a:t>
          </a:r>
          <a:r>
            <a:rPr lang="zh-CN" altLang="en-US"/>
            <a:t/>
          </a:r>
          <a:endParaRPr lang="zh-CN" altLang="en-US"/>
        </a:p>
      </dgm:t>
    </dgm:pt>
    <dgm:pt modelId="{0E0CE0D5-07C4-4901-B365-8211F8750388}" cxnId="{BCCAD7AA-C741-4501-892B-C480C7C3FB88}" type="parTrans">
      <dgm:prSet/>
      <dgm:spPr/>
      <dgm:t>
        <a:bodyPr/>
        <a:p>
          <a:endParaRPr lang="zh-CN" altLang="en-US"/>
        </a:p>
      </dgm:t>
    </dgm:pt>
    <dgm:pt modelId="{ABEF5CDB-B202-47B1-8976-6563592DD193}" cxnId="{BCCAD7AA-C741-4501-892B-C480C7C3FB88}" type="sibTrans">
      <dgm:prSet/>
      <dgm:spPr/>
      <dgm:t>
        <a:bodyPr/>
        <a:p>
          <a:endParaRPr lang="zh-CN" altLang="en-US"/>
        </a:p>
      </dgm:t>
    </dgm:pt>
    <dgm:pt modelId="{A76F7821-8389-4FF6-81DA-C4B97FDCE57C}">
      <dgm:prSet phldrT="[文本]" phldr="0" custT="0"/>
      <dgm:spPr/>
      <dgm:t>
        <a:bodyPr vert="horz" wrap="square"/>
        <a:p>
          <a:pPr>
            <a:lnSpc>
              <a:spcPct val="100000"/>
            </a:lnSpc>
            <a:spcBef>
              <a:spcPct val="0"/>
            </a:spcBef>
            <a:spcAft>
              <a:spcPct val="35000"/>
            </a:spcAft>
          </a:pPr>
          <a:r>
            <a:rPr lang="zh-CN" altLang="en-US"/>
            <a:t>安全性</a:t>
          </a:r>
          <a:r>
            <a:rPr lang="zh-CN" altLang="en-US"/>
            <a:t/>
          </a:r>
          <a:endParaRPr lang="zh-CN" altLang="en-US"/>
        </a:p>
      </dgm:t>
    </dgm:pt>
    <dgm:pt modelId="{D69A4B64-ECF7-44B7-B11F-30D5FBCABAD0}" cxnId="{3D94FD12-9B93-4748-B93E-6EE2C1239F1F}" type="parTrans">
      <dgm:prSet/>
      <dgm:spPr/>
      <dgm:t>
        <a:bodyPr/>
        <a:p>
          <a:endParaRPr lang="zh-CN" altLang="en-US"/>
        </a:p>
      </dgm:t>
    </dgm:pt>
    <dgm:pt modelId="{C62D58A2-E7B0-4326-BAF0-CD60EBC9C61D}" cxnId="{3D94FD12-9B93-4748-B93E-6EE2C1239F1F}" type="sibTrans">
      <dgm:prSet/>
      <dgm:spPr/>
      <dgm:t>
        <a:bodyPr/>
        <a:p>
          <a:endParaRPr lang="zh-CN" altLang="en-US"/>
        </a:p>
      </dgm:t>
    </dgm:pt>
    <dgm:pt modelId="{A15C1A26-8DF5-40E1-BCEB-A9F490C30D57}" type="pres">
      <dgm:prSet presAssocID="{00F747F6-A844-4E8F-A0A0-423B86FE2B27}" presName="cycle" presStyleCnt="0">
        <dgm:presLayoutVars>
          <dgm:dir/>
          <dgm:resizeHandles val="exact"/>
        </dgm:presLayoutVars>
      </dgm:prSet>
      <dgm:spPr/>
    </dgm:pt>
    <dgm:pt modelId="{9027A074-C2B4-4B5C-8A24-9F326C135F2C}" type="pres">
      <dgm:prSet presAssocID="{BE1D93E0-1064-4E35-84F1-274817A8FA14}" presName="node" presStyleLbl="node1" presStyleIdx="0" presStyleCnt="3">
        <dgm:presLayoutVars>
          <dgm:bulletEnabled val="1"/>
        </dgm:presLayoutVars>
      </dgm:prSet>
      <dgm:spPr/>
    </dgm:pt>
    <dgm:pt modelId="{D428F19C-A8D3-4893-AD7E-2BA65F02F820}" type="pres">
      <dgm:prSet presAssocID="{485E5104-1EB8-413E-A70E-ADACDF839B14}" presName="sibTrans" presStyleLbl="sibTrans2D1" presStyleIdx="0" presStyleCnt="3"/>
      <dgm:spPr/>
    </dgm:pt>
    <dgm:pt modelId="{A9F3C989-90B4-4758-9A33-E49FCD0C7D74}" type="pres">
      <dgm:prSet presAssocID="{485E5104-1EB8-413E-A70E-ADACDF839B14}" presName="connectorText" presStyleCnt="0"/>
      <dgm:spPr/>
    </dgm:pt>
    <dgm:pt modelId="{16EAD731-A57C-4041-B559-7EC79077EC53}" type="pres">
      <dgm:prSet presAssocID="{BDF19F98-1BB6-4691-BA39-AC544680C920}" presName="node" presStyleLbl="node1" presStyleIdx="1" presStyleCnt="3">
        <dgm:presLayoutVars>
          <dgm:bulletEnabled val="1"/>
        </dgm:presLayoutVars>
      </dgm:prSet>
      <dgm:spPr/>
    </dgm:pt>
    <dgm:pt modelId="{2E34DF9E-868B-4A46-AA78-8199053E3B5A}" type="pres">
      <dgm:prSet presAssocID="{ABEF5CDB-B202-47B1-8976-6563592DD193}" presName="sibTrans" presStyleLbl="sibTrans2D1" presStyleIdx="1" presStyleCnt="3"/>
      <dgm:spPr/>
    </dgm:pt>
    <dgm:pt modelId="{3A69013B-636D-412C-A409-F6D854B1E8CF}" type="pres">
      <dgm:prSet presAssocID="{ABEF5CDB-B202-47B1-8976-6563592DD193}" presName="connectorText" presStyleCnt="0"/>
      <dgm:spPr/>
    </dgm:pt>
    <dgm:pt modelId="{12FF041E-83E1-47C9-B066-87396D274A0D}" type="pres">
      <dgm:prSet presAssocID="{A76F7821-8389-4FF6-81DA-C4B97FDCE57C}" presName="node" presStyleLbl="node1" presStyleIdx="2" presStyleCnt="3">
        <dgm:presLayoutVars>
          <dgm:bulletEnabled val="1"/>
        </dgm:presLayoutVars>
      </dgm:prSet>
      <dgm:spPr/>
    </dgm:pt>
    <dgm:pt modelId="{AAFAAFBE-67D6-4C79-BA3C-CA0235E4A8BE}" type="pres">
      <dgm:prSet presAssocID="{C62D58A2-E7B0-4326-BAF0-CD60EBC9C61D}" presName="sibTrans" presStyleLbl="sibTrans2D1" presStyleIdx="2" presStyleCnt="3"/>
      <dgm:spPr/>
    </dgm:pt>
    <dgm:pt modelId="{31E987A1-818B-493F-AA47-EA8FC0CAD285}" type="pres">
      <dgm:prSet presAssocID="{C62D58A2-E7B0-4326-BAF0-CD60EBC9C61D}" presName="connectorText" presStyleCnt="0"/>
      <dgm:spPr/>
    </dgm:pt>
  </dgm:ptLst>
  <dgm:cxnLst>
    <dgm:cxn modelId="{39965461-647F-4BFF-8044-B2F401AD9D40}" srcId="{00F747F6-A844-4E8F-A0A0-423B86FE2B27}" destId="{BE1D93E0-1064-4E35-84F1-274817A8FA14}" srcOrd="0" destOrd="0" parTransId="{B76F6F1F-7313-47A5-BC2E-994D915C21FA}" sibTransId="{485E5104-1EB8-413E-A70E-ADACDF839B14}"/>
    <dgm:cxn modelId="{BCCAD7AA-C741-4501-892B-C480C7C3FB88}" srcId="{00F747F6-A844-4E8F-A0A0-423B86FE2B27}" destId="{BDF19F98-1BB6-4691-BA39-AC544680C920}" srcOrd="1" destOrd="0" parTransId="{0E0CE0D5-07C4-4901-B365-8211F8750388}" sibTransId="{ABEF5CDB-B202-47B1-8976-6563592DD193}"/>
    <dgm:cxn modelId="{3D94FD12-9B93-4748-B93E-6EE2C1239F1F}" srcId="{00F747F6-A844-4E8F-A0A0-423B86FE2B27}" destId="{A76F7821-8389-4FF6-81DA-C4B97FDCE57C}" srcOrd="2" destOrd="0" parTransId="{D69A4B64-ECF7-44B7-B11F-30D5FBCABAD0}" sibTransId="{C62D58A2-E7B0-4326-BAF0-CD60EBC9C61D}"/>
    <dgm:cxn modelId="{11901C90-6CA6-493E-9AA5-B4742C802836}" type="presOf" srcId="{00F747F6-A844-4E8F-A0A0-423B86FE2B27}" destId="{A15C1A26-8DF5-40E1-BCEB-A9F490C30D57}" srcOrd="0" destOrd="0" presId="urn:microsoft.com/office/officeart/2005/8/layout/cycle2"/>
    <dgm:cxn modelId="{CEBBF35B-7CF4-4AA2-94EE-75E9E5C42F6D}" type="presParOf" srcId="{A15C1A26-8DF5-40E1-BCEB-A9F490C30D57}" destId="{9027A074-C2B4-4B5C-8A24-9F326C135F2C}" srcOrd="0" destOrd="0" presId="urn:microsoft.com/office/officeart/2005/8/layout/cycle2"/>
    <dgm:cxn modelId="{1257F034-39EF-43E5-9169-2FC5A70ECCAF}" type="presOf" srcId="{BE1D93E0-1064-4E35-84F1-274817A8FA14}" destId="{9027A074-C2B4-4B5C-8A24-9F326C135F2C}" srcOrd="0" destOrd="0" presId="urn:microsoft.com/office/officeart/2005/8/layout/cycle2"/>
    <dgm:cxn modelId="{CCCFDE77-A74B-4D97-8526-DAC6D85F8AF4}" type="presParOf" srcId="{A15C1A26-8DF5-40E1-BCEB-A9F490C30D57}" destId="{D428F19C-A8D3-4893-AD7E-2BA65F02F820}" srcOrd="1" destOrd="0" presId="urn:microsoft.com/office/officeart/2005/8/layout/cycle2"/>
    <dgm:cxn modelId="{A542BE84-EFE0-46C2-A3B7-7964D5FD5699}" type="presOf" srcId="{485E5104-1EB8-413E-A70E-ADACDF839B14}" destId="{D428F19C-A8D3-4893-AD7E-2BA65F02F820}" srcOrd="0" destOrd="0" presId="urn:microsoft.com/office/officeart/2005/8/layout/cycle2"/>
    <dgm:cxn modelId="{5DB7BCE2-5B3B-4B8C-93B4-B658FD9B7813}" type="presParOf" srcId="{D428F19C-A8D3-4893-AD7E-2BA65F02F820}" destId="{A9F3C989-90B4-4758-9A33-E49FCD0C7D74}" srcOrd="0" destOrd="1" presId="urn:microsoft.com/office/officeart/2005/8/layout/cycle2"/>
    <dgm:cxn modelId="{8270A515-4A3E-4F47-9AEC-5C08707A07C3}" type="presOf" srcId="{485E5104-1EB8-413E-A70E-ADACDF839B14}" destId="{A9F3C989-90B4-4758-9A33-E49FCD0C7D74}" srcOrd="1" destOrd="0" presId="urn:microsoft.com/office/officeart/2005/8/layout/cycle2"/>
    <dgm:cxn modelId="{E8121E85-FF95-42B8-A75E-14FD53B367D4}" type="presParOf" srcId="{A15C1A26-8DF5-40E1-BCEB-A9F490C30D57}" destId="{16EAD731-A57C-4041-B559-7EC79077EC53}" srcOrd="2" destOrd="0" presId="urn:microsoft.com/office/officeart/2005/8/layout/cycle2"/>
    <dgm:cxn modelId="{31F9D7D2-FC20-4819-8BE9-C938044A12F6}" type="presOf" srcId="{BDF19F98-1BB6-4691-BA39-AC544680C920}" destId="{16EAD731-A57C-4041-B559-7EC79077EC53}" srcOrd="0" destOrd="0" presId="urn:microsoft.com/office/officeart/2005/8/layout/cycle2"/>
    <dgm:cxn modelId="{6F53C720-75C4-4D3B-B924-A680723B56D9}" type="presParOf" srcId="{A15C1A26-8DF5-40E1-BCEB-A9F490C30D57}" destId="{2E34DF9E-868B-4A46-AA78-8199053E3B5A}" srcOrd="3" destOrd="0" presId="urn:microsoft.com/office/officeart/2005/8/layout/cycle2"/>
    <dgm:cxn modelId="{7ADA1BB1-AE7D-4266-8017-7F2A0D8C9353}" type="presOf" srcId="{ABEF5CDB-B202-47B1-8976-6563592DD193}" destId="{2E34DF9E-868B-4A46-AA78-8199053E3B5A}" srcOrd="0" destOrd="0" presId="urn:microsoft.com/office/officeart/2005/8/layout/cycle2"/>
    <dgm:cxn modelId="{EFFD0756-5655-48EC-9205-70C5D5DEAE90}" type="presParOf" srcId="{2E34DF9E-868B-4A46-AA78-8199053E3B5A}" destId="{3A69013B-636D-412C-A409-F6D854B1E8CF}" srcOrd="0" destOrd="3" presId="urn:microsoft.com/office/officeart/2005/8/layout/cycle2"/>
    <dgm:cxn modelId="{D377463F-7450-4E89-9D30-0566AA7E489E}" type="presOf" srcId="{ABEF5CDB-B202-47B1-8976-6563592DD193}" destId="{3A69013B-636D-412C-A409-F6D854B1E8CF}" srcOrd="1" destOrd="0" presId="urn:microsoft.com/office/officeart/2005/8/layout/cycle2"/>
    <dgm:cxn modelId="{860E9DF1-D17F-41AF-A3BD-7662CDAACB6F}" type="presParOf" srcId="{A15C1A26-8DF5-40E1-BCEB-A9F490C30D57}" destId="{12FF041E-83E1-47C9-B066-87396D274A0D}" srcOrd="4" destOrd="0" presId="urn:microsoft.com/office/officeart/2005/8/layout/cycle2"/>
    <dgm:cxn modelId="{50ED0656-1918-434F-B7FC-C1FDB697EC4E}" type="presOf" srcId="{A76F7821-8389-4FF6-81DA-C4B97FDCE57C}" destId="{12FF041E-83E1-47C9-B066-87396D274A0D}" srcOrd="0" destOrd="0" presId="urn:microsoft.com/office/officeart/2005/8/layout/cycle2"/>
    <dgm:cxn modelId="{5C7C34B4-099D-4AEB-B0D0-DACAF2B4FA71}" type="presParOf" srcId="{A15C1A26-8DF5-40E1-BCEB-A9F490C30D57}" destId="{AAFAAFBE-67D6-4C79-BA3C-CA0235E4A8BE}" srcOrd="5" destOrd="0" presId="urn:microsoft.com/office/officeart/2005/8/layout/cycle2"/>
    <dgm:cxn modelId="{80ED244A-E3D3-46AA-BB48-F8DA2A440E50}" type="presOf" srcId="{C62D58A2-E7B0-4326-BAF0-CD60EBC9C61D}" destId="{AAFAAFBE-67D6-4C79-BA3C-CA0235E4A8BE}" srcOrd="0" destOrd="0" presId="urn:microsoft.com/office/officeart/2005/8/layout/cycle2"/>
    <dgm:cxn modelId="{03D31E8D-79F8-45A9-9392-7C6E3E15F858}" type="presParOf" srcId="{AAFAAFBE-67D6-4C79-BA3C-CA0235E4A8BE}" destId="{31E987A1-818B-493F-AA47-EA8FC0CAD285}" srcOrd="0" destOrd="5" presId="urn:microsoft.com/office/officeart/2005/8/layout/cycle2"/>
    <dgm:cxn modelId="{B98C7128-9531-44FE-A7CB-2B32D2FF1540}" type="presOf" srcId="{C62D58A2-E7B0-4326-BAF0-CD60EBC9C61D}" destId="{31E987A1-818B-493F-AA47-EA8FC0CAD285}" srcOrd="1" destOrd="0" presId="urn:microsoft.com/office/officeart/2005/8/layout/cycle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340350" cy="2500630"/>
        <a:chOff x="0" y="0"/>
        <a:chExt cx="5340350" cy="2500630"/>
      </a:xfrm>
    </dsp:grpSpPr>
    <dsp:sp modelId="{9027A074-C2B4-4B5C-8A24-9F326C135F2C}">
      <dsp:nvSpPr>
        <dsp:cNvPr id="3" name="椭圆 2"/>
        <dsp:cNvSpPr/>
      </dsp:nvSpPr>
      <dsp:spPr bwMode="white">
        <a:xfrm>
          <a:off x="2126332" y="0"/>
          <a:ext cx="1087685" cy="1087685"/>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27940" tIns="27940" rIns="27940" bIns="2794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a:t>可扩展性</a:t>
          </a:r>
          <a:endParaRPr lang="zh-CN" altLang="en-US"/>
        </a:p>
      </dsp:txBody>
      <dsp:txXfrm>
        <a:off x="2126332" y="0"/>
        <a:ext cx="1087685" cy="1087685"/>
      </dsp:txXfrm>
    </dsp:sp>
    <dsp:sp modelId="{D428F19C-A8D3-4893-AD7E-2BA65F02F820}">
      <dsp:nvSpPr>
        <dsp:cNvPr id="4" name="右箭头 3"/>
        <dsp:cNvSpPr/>
      </dsp:nvSpPr>
      <dsp:spPr bwMode="white">
        <a:xfrm rot="3599999">
          <a:off x="2933939" y="1066768"/>
          <a:ext cx="288237" cy="367094"/>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4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endParaRPr lang="zh-CN" altLang="en-US"/>
        </a:p>
      </dsp:txBody>
      <dsp:txXfrm rot="3599999">
        <a:off x="2933939" y="1066768"/>
        <a:ext cx="288237" cy="367094"/>
      </dsp:txXfrm>
    </dsp:sp>
    <dsp:sp modelId="{16EAD731-A57C-4041-B559-7EC79077EC53}">
      <dsp:nvSpPr>
        <dsp:cNvPr id="5" name="椭圆 4"/>
        <dsp:cNvSpPr/>
      </dsp:nvSpPr>
      <dsp:spPr bwMode="white">
        <a:xfrm>
          <a:off x="2942096" y="1412945"/>
          <a:ext cx="1087685" cy="1087685"/>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27940" tIns="27940" rIns="27940" bIns="2794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a:t>去中心化</a:t>
          </a:r>
          <a:endParaRPr lang="zh-CN" altLang="en-US"/>
        </a:p>
      </dsp:txBody>
      <dsp:txXfrm>
        <a:off x="2942096" y="1412945"/>
        <a:ext cx="1087685" cy="1087685"/>
      </dsp:txXfrm>
    </dsp:sp>
    <dsp:sp modelId="{2E34DF9E-868B-4A46-AA78-8199053E3B5A}">
      <dsp:nvSpPr>
        <dsp:cNvPr id="6" name="右箭头 5"/>
        <dsp:cNvSpPr/>
      </dsp:nvSpPr>
      <dsp:spPr bwMode="white">
        <a:xfrm rot="10800000">
          <a:off x="2526057" y="1773240"/>
          <a:ext cx="288237" cy="367094"/>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10800000" lIns="0" tIns="0" rIns="0" bIns="0" anchor="ctr"/>
        <a:lstStyle>
          <a:lvl1pPr algn="ctr">
            <a:defRPr sz="14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endParaRPr lang="zh-CN" altLang="en-US"/>
        </a:p>
      </dsp:txBody>
      <dsp:txXfrm rot="10800000">
        <a:off x="2526057" y="1773240"/>
        <a:ext cx="288237" cy="367094"/>
      </dsp:txXfrm>
    </dsp:sp>
    <dsp:sp modelId="{12FF041E-83E1-47C9-B066-87396D274A0D}">
      <dsp:nvSpPr>
        <dsp:cNvPr id="7" name="椭圆 6"/>
        <dsp:cNvSpPr/>
      </dsp:nvSpPr>
      <dsp:spPr bwMode="white">
        <a:xfrm>
          <a:off x="1310568" y="1412945"/>
          <a:ext cx="1087685" cy="1087685"/>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27940" tIns="27940" rIns="27940" bIns="2794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a:t>安全性</a:t>
          </a:r>
          <a:endParaRPr lang="zh-CN" altLang="en-US"/>
        </a:p>
      </dsp:txBody>
      <dsp:txXfrm>
        <a:off x="1310568" y="1412945"/>
        <a:ext cx="1087685" cy="1087685"/>
      </dsp:txXfrm>
    </dsp:sp>
    <dsp:sp modelId="{AAFAAFBE-67D6-4C79-BA3C-CA0235E4A8BE}">
      <dsp:nvSpPr>
        <dsp:cNvPr id="8" name="右箭头 7"/>
        <dsp:cNvSpPr/>
      </dsp:nvSpPr>
      <dsp:spPr bwMode="white">
        <a:xfrm rot="-3599999">
          <a:off x="2118175" y="1066768"/>
          <a:ext cx="288237" cy="367094"/>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4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endParaRPr lang="zh-CN" altLang="en-US"/>
        </a:p>
      </dsp:txBody>
      <dsp:txXfrm rot="-3599999">
        <a:off x="2118175" y="1066768"/>
        <a:ext cx="288237" cy="36709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8CBB3D-2EBA-9D4F-8423-81DDA5C260D2}"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2A66C-1DB6-E44E-9EB9-C3C62BDEBC05}"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A7D336-4BC6-EE4C-BD27-9292C4CE84DB}"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image6.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image7.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image8.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image9.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image5.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image6.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microsoft.com/office/2007/relationships/hdphoto" Target="../media/image7.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microsoft.com/office/2007/relationships/hdphoto" Target="../media/image8.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image9.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image5.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页1">
    <p:spTree>
      <p:nvGrpSpPr>
        <p:cNvPr id="1" name=""/>
        <p:cNvGrpSpPr/>
        <p:nvPr/>
      </p:nvGrpSpPr>
      <p:grpSpPr>
        <a:xfrm>
          <a:off x="0" y="0"/>
          <a:ext cx="0" cy="0"/>
          <a:chOff x="0" y="0"/>
          <a:chExt cx="0" cy="0"/>
        </a:xfrm>
      </p:grpSpPr>
      <p:sp>
        <p:nvSpPr>
          <p:cNvPr id="2" name="标题 1"/>
          <p:cNvSpPr>
            <a:spLocks noGrp="1"/>
          </p:cNvSpPr>
          <p:nvPr>
            <p:ph type="ctrTitle"/>
          </p:nvPr>
        </p:nvSpPr>
        <p:spPr>
          <a:xfrm>
            <a:off x="817123" y="1130301"/>
            <a:ext cx="7112161" cy="2177314"/>
          </a:xfrm>
        </p:spPr>
        <p:txBody>
          <a:bodyPr lIns="0" anchor="b">
            <a:normAutofit/>
          </a:bodyPr>
          <a:lstStyle>
            <a:lvl1pPr algn="l">
              <a:lnSpc>
                <a:spcPct val="120000"/>
              </a:lnSpc>
              <a:defRPr sz="4400" b="1">
                <a:solidFill>
                  <a:schemeClr val="accent2"/>
                </a:solidFill>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803275" y="3307615"/>
            <a:ext cx="7126010" cy="508452"/>
          </a:xfrm>
        </p:spPr>
        <p:txBody>
          <a:bodyPr lIns="0">
            <a:normAutofit/>
          </a:bodyPr>
          <a:lstStyle>
            <a:lvl1pPr marL="0" indent="0" algn="l">
              <a:lnSpc>
                <a:spcPct val="12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14" name="文本占位符 113"/>
          <p:cNvSpPr>
            <a:spLocks noGrp="1"/>
          </p:cNvSpPr>
          <p:nvPr>
            <p:ph type="body" sz="quarter" idx="14"/>
          </p:nvPr>
        </p:nvSpPr>
        <p:spPr>
          <a:xfrm>
            <a:off x="803275" y="4102632"/>
            <a:ext cx="7092950" cy="2031468"/>
          </a:xfrm>
        </p:spPr>
        <p:txBody>
          <a:bodyPr lIns="0">
            <a:normAutofit/>
          </a:bodyPr>
          <a:lstStyle>
            <a:lvl1pPr marL="0" indent="0">
              <a:buNone/>
              <a:defRPr sz="1800">
                <a:solidFill>
                  <a:schemeClr val="tx1">
                    <a:lumMod val="75000"/>
                    <a:lumOff val="25000"/>
                  </a:schemeClr>
                </a:solidFill>
              </a:defRPr>
            </a:lvl1pPr>
          </a:lstStyle>
          <a:p>
            <a:pPr lvl="0"/>
            <a:r>
              <a:rPr kumimoji="1" lang="zh-CN" altLang="en-US" dirty="0"/>
              <a:t>单击此处编辑母版文本样式</a:t>
            </a:r>
            <a:endParaRPr kumimoji="1" lang="zh-CN" altLang="en-US" dirty="0"/>
          </a:p>
        </p:txBody>
      </p:sp>
      <p:sp>
        <p:nvSpPr>
          <p:cNvPr id="117" name="矩形 116"/>
          <p:cNvSpPr/>
          <p:nvPr userDrawn="1"/>
        </p:nvSpPr>
        <p:spPr>
          <a:xfrm>
            <a:off x="12014027" y="0"/>
            <a:ext cx="17797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日期占位符 3"/>
          <p:cNvSpPr txBox="1"/>
          <p:nvPr userDrawn="1"/>
        </p:nvSpPr>
        <p:spPr>
          <a:xfrm>
            <a:off x="802095" y="6250105"/>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自强、弘毅、求是、拓新</a:t>
            </a:r>
            <a:endParaRPr lang="zh-CN" altLang="en-US" dirty="0"/>
          </a:p>
        </p:txBody>
      </p:sp>
      <p:grpSp>
        <p:nvGrpSpPr>
          <p:cNvPr id="121" name="组合 120"/>
          <p:cNvGrpSpPr/>
          <p:nvPr userDrawn="1"/>
        </p:nvGrpSpPr>
        <p:grpSpPr>
          <a:xfrm>
            <a:off x="817123" y="468793"/>
            <a:ext cx="1480571" cy="458860"/>
            <a:chOff x="2558030" y="228446"/>
            <a:chExt cx="6774643" cy="2099603"/>
          </a:xfrm>
        </p:grpSpPr>
        <p:grpSp>
          <p:nvGrpSpPr>
            <p:cNvPr id="122" name="íšḻîďê"/>
            <p:cNvGrpSpPr/>
            <p:nvPr userDrawn="1"/>
          </p:nvGrpSpPr>
          <p:grpSpPr>
            <a:xfrm>
              <a:off x="2558030" y="228446"/>
              <a:ext cx="2085857" cy="2099603"/>
              <a:chOff x="3551238" y="3067050"/>
              <a:chExt cx="722313" cy="727075"/>
            </a:xfrm>
          </p:grpSpPr>
          <p:sp>
            <p:nvSpPr>
              <p:cNvPr id="152"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154"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9"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0"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1"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2"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3"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4"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5"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6"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7"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8"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9"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70"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71"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72"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3"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5"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7"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8"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79"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0"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1"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2"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83"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84"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85"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6"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7"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8"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9"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0"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1"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2"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3"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4"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5"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6"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7"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8"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9"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0"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1"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2"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3"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4"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5"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6"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7"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8"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9"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0"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1"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2"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3"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4"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5"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6"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7"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8"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9"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20"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1"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23" name="íşḷïḑe"/>
            <p:cNvGrpSpPr/>
            <p:nvPr userDrawn="1"/>
          </p:nvGrpSpPr>
          <p:grpSpPr>
            <a:xfrm>
              <a:off x="4894762" y="471192"/>
              <a:ext cx="4437911" cy="1614111"/>
              <a:chOff x="4412452" y="3106738"/>
              <a:chExt cx="2312689" cy="841148"/>
            </a:xfrm>
          </p:grpSpPr>
          <p:grpSp>
            <p:nvGrpSpPr>
              <p:cNvPr id="124" name="îṥľíḑé"/>
              <p:cNvGrpSpPr/>
              <p:nvPr/>
            </p:nvGrpSpPr>
            <p:grpSpPr>
              <a:xfrm>
                <a:off x="4422776" y="3106738"/>
                <a:ext cx="2293937" cy="617538"/>
                <a:chOff x="4422776" y="3106738"/>
                <a:chExt cx="2293937" cy="617538"/>
              </a:xfrm>
            </p:grpSpPr>
            <p:sp>
              <p:nvSpPr>
                <p:cNvPr id="141"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25" name="ïšľîḍê"/>
              <p:cNvGrpSpPr/>
              <p:nvPr/>
            </p:nvGrpSpPr>
            <p:grpSpPr>
              <a:xfrm>
                <a:off x="4412452" y="3781425"/>
                <a:ext cx="2312689" cy="166461"/>
                <a:chOff x="6986588" y="3521075"/>
                <a:chExt cx="1654176" cy="119063"/>
              </a:xfrm>
            </p:grpSpPr>
            <p:sp>
              <p:nvSpPr>
                <p:cNvPr id="126"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sp>
        <p:nvSpPr>
          <p:cNvPr id="116" name="图片占位符 115"/>
          <p:cNvSpPr>
            <a:spLocks noGrp="1"/>
          </p:cNvSpPr>
          <p:nvPr>
            <p:ph type="pic" sz="quarter" idx="15"/>
          </p:nvPr>
        </p:nvSpPr>
        <p:spPr>
          <a:xfrm>
            <a:off x="791686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230" name="任意形状 229"/>
          <p:cNvSpPr/>
          <p:nvPr userDrawn="1"/>
        </p:nvSpPr>
        <p:spPr>
          <a:xfrm>
            <a:off x="7812540" y="-86497"/>
            <a:ext cx="4270127" cy="7027086"/>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两张图片">
    <p:spTree>
      <p:nvGrpSpPr>
        <p:cNvPr id="1" name=""/>
        <p:cNvGrpSpPr/>
        <p:nvPr/>
      </p:nvGrpSpPr>
      <p:grpSpPr>
        <a:xfrm>
          <a:off x="0" y="0"/>
          <a:ext cx="0" cy="0"/>
          <a:chOff x="0" y="0"/>
          <a:chExt cx="0" cy="0"/>
        </a:xfrm>
      </p:grpSpPr>
      <p:grpSp>
        <p:nvGrpSpPr>
          <p:cNvPr id="118" name="组合 117"/>
          <p:cNvGrpSpPr/>
          <p:nvPr userDrawn="1"/>
        </p:nvGrpSpPr>
        <p:grpSpPr>
          <a:xfrm>
            <a:off x="6095853" y="1316255"/>
            <a:ext cx="5292872" cy="2471738"/>
            <a:chOff x="6095853" y="1170205"/>
            <a:chExt cx="5292872" cy="2471738"/>
          </a:xfrm>
        </p:grpSpPr>
        <p:sp>
          <p:nvSpPr>
            <p:cNvPr id="119" name="矩形 118"/>
            <p:cNvSpPr/>
            <p:nvPr/>
          </p:nvSpPr>
          <p:spPr>
            <a:xfrm>
              <a:off x="6096000" y="1170205"/>
              <a:ext cx="5292725" cy="24717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20" name="矩形 119"/>
            <p:cNvSpPr/>
            <p:nvPr/>
          </p:nvSpPr>
          <p:spPr>
            <a:xfrm>
              <a:off x="11273206" y="1170205"/>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1" name="矩形 120"/>
            <p:cNvSpPr/>
            <p:nvPr/>
          </p:nvSpPr>
          <p:spPr>
            <a:xfrm>
              <a:off x="11273206" y="3531894"/>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2" name="矩形 121"/>
            <p:cNvSpPr/>
            <p:nvPr/>
          </p:nvSpPr>
          <p:spPr>
            <a:xfrm>
              <a:off x="6095853" y="1170205"/>
              <a:ext cx="127147"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3" name="矩形 122"/>
            <p:cNvSpPr/>
            <p:nvPr/>
          </p:nvSpPr>
          <p:spPr>
            <a:xfrm>
              <a:off x="6095853" y="3531894"/>
              <a:ext cx="130321"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grpSp>
        <p:nvGrpSpPr>
          <p:cNvPr id="124" name="组合 123"/>
          <p:cNvGrpSpPr/>
          <p:nvPr userDrawn="1"/>
        </p:nvGrpSpPr>
        <p:grpSpPr>
          <a:xfrm>
            <a:off x="803128" y="3786298"/>
            <a:ext cx="5292872" cy="2473432"/>
            <a:chOff x="803128" y="3640248"/>
            <a:chExt cx="5292872" cy="2473432"/>
          </a:xfrm>
        </p:grpSpPr>
        <p:sp>
          <p:nvSpPr>
            <p:cNvPr id="125" name="矩形 124"/>
            <p:cNvSpPr/>
            <p:nvPr/>
          </p:nvSpPr>
          <p:spPr>
            <a:xfrm>
              <a:off x="803275" y="3640248"/>
              <a:ext cx="5292725" cy="24717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26" name="矩形 125"/>
            <p:cNvSpPr/>
            <p:nvPr/>
          </p:nvSpPr>
          <p:spPr>
            <a:xfrm>
              <a:off x="5980481" y="3641942"/>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7" name="矩形 126"/>
            <p:cNvSpPr/>
            <p:nvPr/>
          </p:nvSpPr>
          <p:spPr>
            <a:xfrm>
              <a:off x="5980481" y="6003631"/>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8" name="矩形 127"/>
            <p:cNvSpPr/>
            <p:nvPr/>
          </p:nvSpPr>
          <p:spPr>
            <a:xfrm>
              <a:off x="803128" y="3641942"/>
              <a:ext cx="127147"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9" name="矩形 128"/>
            <p:cNvSpPr/>
            <p:nvPr/>
          </p:nvSpPr>
          <p:spPr>
            <a:xfrm>
              <a:off x="803128" y="6003631"/>
              <a:ext cx="130321"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5" name="图片占位符 4"/>
          <p:cNvSpPr>
            <a:spLocks noGrp="1"/>
          </p:cNvSpPr>
          <p:nvPr>
            <p:ph type="pic" sz="quarter" idx="11"/>
          </p:nvPr>
        </p:nvSpPr>
        <p:spPr>
          <a:xfrm>
            <a:off x="6224588" y="1423851"/>
            <a:ext cx="5045392" cy="2259121"/>
          </a:xfrm>
        </p:spPr>
        <p:txBody>
          <a:bodyPr/>
          <a:lstStyle/>
          <a:p>
            <a:endParaRPr kumimoji="1" lang="zh-CN" altLang="en-US"/>
          </a:p>
        </p:txBody>
      </p:sp>
      <p:sp>
        <p:nvSpPr>
          <p:cNvPr id="109" name="图片占位符 4"/>
          <p:cNvSpPr>
            <a:spLocks noGrp="1"/>
          </p:cNvSpPr>
          <p:nvPr>
            <p:ph type="pic" sz="quarter" idx="12"/>
          </p:nvPr>
        </p:nvSpPr>
        <p:spPr>
          <a:xfrm>
            <a:off x="931863" y="3897796"/>
            <a:ext cx="5045392" cy="2259121"/>
          </a:xfrm>
        </p:spPr>
        <p:txBody>
          <a:bodyPr/>
          <a:lstStyle/>
          <a:p>
            <a:endParaRPr kumimoji="1" lang="zh-CN" altLang="en-US"/>
          </a:p>
        </p:txBody>
      </p:sp>
      <p:grpSp>
        <p:nvGrpSpPr>
          <p:cNvPr id="112" name="组合 111"/>
          <p:cNvGrpSpPr/>
          <p:nvPr userDrawn="1"/>
        </p:nvGrpSpPr>
        <p:grpSpPr>
          <a:xfrm>
            <a:off x="2792280" y="1955776"/>
            <a:ext cx="1310061" cy="1186205"/>
            <a:chOff x="5772150" y="157163"/>
            <a:chExt cx="583834" cy="528637"/>
          </a:xfrm>
        </p:grpSpPr>
        <p:sp>
          <p:nvSpPr>
            <p:cNvPr id="113" name="燕尾形 112"/>
            <p:cNvSpPr/>
            <p:nvPr/>
          </p:nvSpPr>
          <p:spPr>
            <a:xfrm>
              <a:off x="5772150"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14" name="燕尾形 113"/>
            <p:cNvSpPr/>
            <p:nvPr/>
          </p:nvSpPr>
          <p:spPr>
            <a:xfrm>
              <a:off x="6032134"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grpSp>
      <p:grpSp>
        <p:nvGrpSpPr>
          <p:cNvPr id="115" name="组合 114"/>
          <p:cNvGrpSpPr/>
          <p:nvPr userDrawn="1"/>
        </p:nvGrpSpPr>
        <p:grpSpPr>
          <a:xfrm flipH="1">
            <a:off x="8087334" y="4580124"/>
            <a:ext cx="1310061" cy="1186205"/>
            <a:chOff x="5772150" y="157163"/>
            <a:chExt cx="583834" cy="528637"/>
          </a:xfrm>
        </p:grpSpPr>
        <p:sp>
          <p:nvSpPr>
            <p:cNvPr id="116" name="燕尾形 115"/>
            <p:cNvSpPr/>
            <p:nvPr/>
          </p:nvSpPr>
          <p:spPr>
            <a:xfrm>
              <a:off x="5772150"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17" name="燕尾形 116"/>
            <p:cNvSpPr/>
            <p:nvPr/>
          </p:nvSpPr>
          <p:spPr>
            <a:xfrm>
              <a:off x="6032134"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114" name="椭圆 113"/>
          <p:cNvSpPr/>
          <p:nvPr userDrawn="1"/>
        </p:nvSpPr>
        <p:spPr>
          <a:xfrm>
            <a:off x="1223474" y="1332347"/>
            <a:ext cx="2586526"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7" name="图片占位符 116"/>
          <p:cNvSpPr>
            <a:spLocks noGrp="1"/>
          </p:cNvSpPr>
          <p:nvPr>
            <p:ph type="pic" sz="quarter" idx="10"/>
          </p:nvPr>
        </p:nvSpPr>
        <p:spPr>
          <a:xfrm>
            <a:off x="1368071"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
        <p:nvSpPr>
          <p:cNvPr id="115" name="椭圆 114"/>
          <p:cNvSpPr/>
          <p:nvPr userDrawn="1"/>
        </p:nvSpPr>
        <p:spPr>
          <a:xfrm>
            <a:off x="4802737" y="1332347"/>
            <a:ext cx="2586526"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6" name="图片占位符 115"/>
          <p:cNvSpPr>
            <a:spLocks noGrp="1"/>
          </p:cNvSpPr>
          <p:nvPr>
            <p:ph type="pic" sz="quarter" idx="11"/>
          </p:nvPr>
        </p:nvSpPr>
        <p:spPr>
          <a:xfrm>
            <a:off x="4947334"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
        <p:nvSpPr>
          <p:cNvPr id="118" name="椭圆 117"/>
          <p:cNvSpPr/>
          <p:nvPr userDrawn="1"/>
        </p:nvSpPr>
        <p:spPr>
          <a:xfrm>
            <a:off x="8382000" y="1332347"/>
            <a:ext cx="2586526"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9" name="图片占位符 118"/>
          <p:cNvSpPr>
            <a:spLocks noGrp="1"/>
          </p:cNvSpPr>
          <p:nvPr>
            <p:ph type="pic" sz="quarter" idx="12"/>
          </p:nvPr>
        </p:nvSpPr>
        <p:spPr>
          <a:xfrm>
            <a:off x="8526597"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张图片2">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113" name="图片占位符 4"/>
          <p:cNvSpPr>
            <a:spLocks noGrp="1"/>
          </p:cNvSpPr>
          <p:nvPr>
            <p:ph type="pic" sz="quarter" idx="10"/>
          </p:nvPr>
        </p:nvSpPr>
        <p:spPr>
          <a:xfrm>
            <a:off x="803275" y="1255713"/>
            <a:ext cx="3344863" cy="3084512"/>
          </a:xfrm>
        </p:spPr>
        <p:txBody>
          <a:bodyPr/>
          <a:lstStyle/>
          <a:p>
            <a:endParaRPr kumimoji="1" lang="zh-CN" altLang="en-US" dirty="0"/>
          </a:p>
        </p:txBody>
      </p:sp>
      <p:sp>
        <p:nvSpPr>
          <p:cNvPr id="120" name="图片占位符 4"/>
          <p:cNvSpPr>
            <a:spLocks noGrp="1"/>
          </p:cNvSpPr>
          <p:nvPr>
            <p:ph type="pic" sz="quarter" idx="11"/>
          </p:nvPr>
        </p:nvSpPr>
        <p:spPr>
          <a:xfrm>
            <a:off x="4423568" y="1255713"/>
            <a:ext cx="3344863" cy="3084512"/>
          </a:xfrm>
        </p:spPr>
        <p:txBody>
          <a:bodyPr/>
          <a:lstStyle/>
          <a:p>
            <a:endParaRPr kumimoji="1" lang="zh-CN" altLang="en-US" dirty="0"/>
          </a:p>
        </p:txBody>
      </p:sp>
      <p:sp>
        <p:nvSpPr>
          <p:cNvPr id="121" name="图片占位符 4"/>
          <p:cNvSpPr>
            <a:spLocks noGrp="1"/>
          </p:cNvSpPr>
          <p:nvPr>
            <p:ph type="pic" sz="quarter" idx="12"/>
          </p:nvPr>
        </p:nvSpPr>
        <p:spPr>
          <a:xfrm>
            <a:off x="8043861" y="1255713"/>
            <a:ext cx="3344863" cy="3084512"/>
          </a:xfrm>
        </p:spPr>
        <p:txBody>
          <a:bodyPr/>
          <a:lstStyle/>
          <a:p>
            <a:endParaRPr kumimoji="1"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四张照片">
    <p:spTree>
      <p:nvGrpSpPr>
        <p:cNvPr id="1" name=""/>
        <p:cNvGrpSpPr/>
        <p:nvPr/>
      </p:nvGrpSpPr>
      <p:grpSpPr>
        <a:xfrm>
          <a:off x="0" y="0"/>
          <a:ext cx="0" cy="0"/>
          <a:chOff x="0" y="0"/>
          <a:chExt cx="0" cy="0"/>
        </a:xfrm>
      </p:grpSpPr>
      <p:grpSp>
        <p:nvGrpSpPr>
          <p:cNvPr id="111" name="组合 110"/>
          <p:cNvGrpSpPr/>
          <p:nvPr userDrawn="1"/>
        </p:nvGrpSpPr>
        <p:grpSpPr>
          <a:xfrm flipH="1">
            <a:off x="5208336" y="4040440"/>
            <a:ext cx="804808" cy="2020022"/>
            <a:chOff x="803275" y="1324069"/>
            <a:chExt cx="804808" cy="2020022"/>
          </a:xfrm>
        </p:grpSpPr>
        <p:sp>
          <p:nvSpPr>
            <p:cNvPr id="112" name="矩形 111"/>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13" name="直线连接符 112"/>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7" name="直线连接符 116"/>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直线连接符 117"/>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userDrawn="1"/>
        </p:nvGrpSpPr>
        <p:grpSpPr>
          <a:xfrm flipH="1">
            <a:off x="10599834" y="4040440"/>
            <a:ext cx="804808" cy="2020022"/>
            <a:chOff x="803275" y="1324069"/>
            <a:chExt cx="804808" cy="2020022"/>
          </a:xfrm>
        </p:grpSpPr>
        <p:sp>
          <p:nvSpPr>
            <p:cNvPr id="120" name="矩形 119"/>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21" name="直线连接符 120"/>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直线连接符 121"/>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3" name="直线连接符 122"/>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userDrawn="1"/>
        </p:nvGrpSpPr>
        <p:grpSpPr>
          <a:xfrm>
            <a:off x="6187279" y="1324069"/>
            <a:ext cx="804808" cy="2020022"/>
            <a:chOff x="803275" y="1324069"/>
            <a:chExt cx="804808" cy="2020022"/>
          </a:xfrm>
        </p:grpSpPr>
        <p:sp>
          <p:nvSpPr>
            <p:cNvPr id="125" name="矩形 124"/>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26" name="直线连接符 125"/>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直线连接符 126"/>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8" name="直线连接符 127"/>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9" name="组合 128"/>
          <p:cNvGrpSpPr/>
          <p:nvPr userDrawn="1"/>
        </p:nvGrpSpPr>
        <p:grpSpPr>
          <a:xfrm>
            <a:off x="795392" y="1324069"/>
            <a:ext cx="804808" cy="2020022"/>
            <a:chOff x="803275" y="1324069"/>
            <a:chExt cx="804808" cy="2020022"/>
          </a:xfrm>
        </p:grpSpPr>
        <p:sp>
          <p:nvSpPr>
            <p:cNvPr id="130" name="矩形 129"/>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31" name="直线连接符 130"/>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2" name="直线连接符 131"/>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直线连接符 132"/>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6" name="图片占位符 5"/>
          <p:cNvSpPr>
            <a:spLocks noGrp="1"/>
          </p:cNvSpPr>
          <p:nvPr>
            <p:ph type="pic" sz="quarter" idx="10"/>
          </p:nvPr>
        </p:nvSpPr>
        <p:spPr>
          <a:xfrm>
            <a:off x="1424066" y="1160463"/>
            <a:ext cx="4557008" cy="2347235"/>
          </a:xfrm>
        </p:spPr>
        <p:txBody>
          <a:bodyPr/>
          <a:lstStyle/>
          <a:p>
            <a:endParaRPr kumimoji="1" lang="zh-CN" altLang="en-US"/>
          </a:p>
        </p:txBody>
      </p:sp>
      <p:sp>
        <p:nvSpPr>
          <p:cNvPr id="114" name="图片占位符 5"/>
          <p:cNvSpPr>
            <a:spLocks noGrp="1"/>
          </p:cNvSpPr>
          <p:nvPr>
            <p:ph type="pic" sz="quarter" idx="11"/>
          </p:nvPr>
        </p:nvSpPr>
        <p:spPr>
          <a:xfrm>
            <a:off x="6831717" y="1160463"/>
            <a:ext cx="4557008" cy="2347235"/>
          </a:xfrm>
        </p:spPr>
        <p:txBody>
          <a:bodyPr/>
          <a:lstStyle/>
          <a:p>
            <a:endParaRPr kumimoji="1" lang="zh-CN" altLang="en-US"/>
          </a:p>
        </p:txBody>
      </p:sp>
      <p:sp>
        <p:nvSpPr>
          <p:cNvPr id="115" name="图片占位符 5"/>
          <p:cNvSpPr>
            <a:spLocks noGrp="1"/>
          </p:cNvSpPr>
          <p:nvPr>
            <p:ph type="pic" sz="quarter" idx="12"/>
          </p:nvPr>
        </p:nvSpPr>
        <p:spPr>
          <a:xfrm>
            <a:off x="810621" y="3890053"/>
            <a:ext cx="4557008" cy="2347235"/>
          </a:xfrm>
        </p:spPr>
        <p:txBody>
          <a:bodyPr/>
          <a:lstStyle/>
          <a:p>
            <a:endParaRPr kumimoji="1" lang="zh-CN" altLang="en-US"/>
          </a:p>
        </p:txBody>
      </p:sp>
      <p:sp>
        <p:nvSpPr>
          <p:cNvPr id="116" name="图片占位符 5"/>
          <p:cNvSpPr>
            <a:spLocks noGrp="1"/>
          </p:cNvSpPr>
          <p:nvPr>
            <p:ph type="pic" sz="quarter" idx="13"/>
          </p:nvPr>
        </p:nvSpPr>
        <p:spPr>
          <a:xfrm>
            <a:off x="6218272" y="3890053"/>
            <a:ext cx="4557008" cy="2347235"/>
          </a:xfrm>
        </p:spPr>
        <p:txBody>
          <a:bodyPr/>
          <a:lstStyle/>
          <a:p>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60400" y="6235700"/>
            <a:ext cx="2921000" cy="365125"/>
          </a:xfrm>
          <a:prstGeom prst="rect">
            <a:avLst/>
          </a:prstGeom>
        </p:spPr>
        <p:txBody>
          <a:bodyPr/>
          <a:lstStyle/>
          <a:p>
            <a:fld id="{D6478642-F5CF-47BB-99CE-6B8ED7A71BD2}" type="datetimeFigureOut">
              <a:rPr lang="zh-CN" altLang="en-US" smtClean="0"/>
            </a:fld>
            <a:endParaRPr lang="zh-CN" altLang="en-US"/>
          </a:p>
        </p:txBody>
      </p:sp>
      <p:sp>
        <p:nvSpPr>
          <p:cNvPr id="3" name="页脚占位符 2"/>
          <p:cNvSpPr>
            <a:spLocks noGrp="1"/>
          </p:cNvSpPr>
          <p:nvPr>
            <p:ph type="ftr" sz="quarter" idx="11"/>
          </p:nvPr>
        </p:nvSpPr>
        <p:spPr>
          <a:xfrm>
            <a:off x="4038600" y="623570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235700"/>
            <a:ext cx="2905340" cy="365125"/>
          </a:xfrm>
          <a:prstGeom prst="rect">
            <a:avLst/>
          </a:prstGeom>
        </p:spPr>
        <p:txBody>
          <a:bodyPr/>
          <a:lstStyle/>
          <a:p>
            <a:fld id="{DA0C4C2A-0013-4D0D-BA0B-DE308E42093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页1">
    <p:spTree>
      <p:nvGrpSpPr>
        <p:cNvPr id="1" name=""/>
        <p:cNvGrpSpPr/>
        <p:nvPr/>
      </p:nvGrpSpPr>
      <p:grpSpPr>
        <a:xfrm>
          <a:off x="0" y="0"/>
          <a:ext cx="0" cy="0"/>
          <a:chOff x="0" y="0"/>
          <a:chExt cx="0" cy="0"/>
        </a:xfrm>
      </p:grpSpPr>
      <p:sp>
        <p:nvSpPr>
          <p:cNvPr id="2" name="标题 1"/>
          <p:cNvSpPr>
            <a:spLocks noGrp="1"/>
          </p:cNvSpPr>
          <p:nvPr>
            <p:ph type="ctrTitle"/>
          </p:nvPr>
        </p:nvSpPr>
        <p:spPr>
          <a:xfrm>
            <a:off x="817123" y="1130301"/>
            <a:ext cx="7112161" cy="2177314"/>
          </a:xfrm>
        </p:spPr>
        <p:txBody>
          <a:bodyPr lIns="0" anchor="b">
            <a:normAutofit/>
          </a:bodyPr>
          <a:lstStyle>
            <a:lvl1pPr algn="l">
              <a:lnSpc>
                <a:spcPct val="120000"/>
              </a:lnSpc>
              <a:defRPr sz="4400" b="1">
                <a:solidFill>
                  <a:schemeClr val="accent2"/>
                </a:solidFill>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803275" y="3307615"/>
            <a:ext cx="7126010" cy="508452"/>
          </a:xfrm>
        </p:spPr>
        <p:txBody>
          <a:bodyPr lIns="0">
            <a:normAutofit/>
          </a:bodyPr>
          <a:lstStyle>
            <a:lvl1pPr marL="0" indent="0" algn="l">
              <a:lnSpc>
                <a:spcPct val="12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14" name="文本占位符 113"/>
          <p:cNvSpPr>
            <a:spLocks noGrp="1"/>
          </p:cNvSpPr>
          <p:nvPr>
            <p:ph type="body" sz="quarter" idx="14"/>
          </p:nvPr>
        </p:nvSpPr>
        <p:spPr>
          <a:xfrm>
            <a:off x="803275" y="4102632"/>
            <a:ext cx="7092950" cy="2031468"/>
          </a:xfrm>
        </p:spPr>
        <p:txBody>
          <a:bodyPr lIns="0">
            <a:normAutofit/>
          </a:bodyPr>
          <a:lstStyle>
            <a:lvl1pPr marL="0" indent="0">
              <a:buNone/>
              <a:defRPr sz="1800">
                <a:solidFill>
                  <a:schemeClr val="tx1">
                    <a:lumMod val="75000"/>
                    <a:lumOff val="25000"/>
                  </a:schemeClr>
                </a:solidFill>
              </a:defRPr>
            </a:lvl1pPr>
          </a:lstStyle>
          <a:p>
            <a:pPr lvl="0"/>
            <a:r>
              <a:rPr kumimoji="1" lang="zh-CN" altLang="en-US" dirty="0"/>
              <a:t>单击此处编辑母版文本样式</a:t>
            </a:r>
            <a:endParaRPr kumimoji="1" lang="zh-CN" altLang="en-US" dirty="0"/>
          </a:p>
        </p:txBody>
      </p:sp>
      <p:sp>
        <p:nvSpPr>
          <p:cNvPr id="117" name="矩形 116"/>
          <p:cNvSpPr/>
          <p:nvPr userDrawn="1"/>
        </p:nvSpPr>
        <p:spPr>
          <a:xfrm>
            <a:off x="12014027" y="0"/>
            <a:ext cx="17797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日期占位符 3"/>
          <p:cNvSpPr txBox="1"/>
          <p:nvPr userDrawn="1"/>
        </p:nvSpPr>
        <p:spPr>
          <a:xfrm>
            <a:off x="802095" y="6250105"/>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自强、弘毅、求是、拓新</a:t>
            </a:r>
            <a:endParaRPr lang="zh-CN" altLang="en-US" dirty="0"/>
          </a:p>
        </p:txBody>
      </p:sp>
      <p:grpSp>
        <p:nvGrpSpPr>
          <p:cNvPr id="121" name="组合 120"/>
          <p:cNvGrpSpPr/>
          <p:nvPr userDrawn="1"/>
        </p:nvGrpSpPr>
        <p:grpSpPr>
          <a:xfrm>
            <a:off x="817123" y="468793"/>
            <a:ext cx="1480571" cy="458860"/>
            <a:chOff x="2558030" y="228446"/>
            <a:chExt cx="6774643" cy="2099603"/>
          </a:xfrm>
        </p:grpSpPr>
        <p:grpSp>
          <p:nvGrpSpPr>
            <p:cNvPr id="122" name="íšḻîďê"/>
            <p:cNvGrpSpPr/>
            <p:nvPr userDrawn="1"/>
          </p:nvGrpSpPr>
          <p:grpSpPr>
            <a:xfrm>
              <a:off x="2558030" y="228446"/>
              <a:ext cx="2085857" cy="2099603"/>
              <a:chOff x="3551238" y="3067050"/>
              <a:chExt cx="722313" cy="727075"/>
            </a:xfrm>
          </p:grpSpPr>
          <p:sp>
            <p:nvSpPr>
              <p:cNvPr id="152"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154"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9"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0"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1"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2"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3"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4"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5"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6"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7"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8"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9"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70"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71"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72"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3"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5"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7"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8"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79"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0"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1"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2"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83"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84"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85"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6"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7"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8"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9"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0"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1"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2"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3"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4"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5"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6"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7"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8"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9"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0"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1"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2"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3"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4"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5"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6"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7"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8"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9"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0"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1"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2"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3"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4"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5"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6"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7"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8"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9"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20"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1"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23" name="íşḷïḑe"/>
            <p:cNvGrpSpPr/>
            <p:nvPr userDrawn="1"/>
          </p:nvGrpSpPr>
          <p:grpSpPr>
            <a:xfrm>
              <a:off x="4894762" y="471192"/>
              <a:ext cx="4437911" cy="1614111"/>
              <a:chOff x="4412452" y="3106738"/>
              <a:chExt cx="2312689" cy="841148"/>
            </a:xfrm>
          </p:grpSpPr>
          <p:grpSp>
            <p:nvGrpSpPr>
              <p:cNvPr id="124" name="îṥľíḑé"/>
              <p:cNvGrpSpPr/>
              <p:nvPr/>
            </p:nvGrpSpPr>
            <p:grpSpPr>
              <a:xfrm>
                <a:off x="4422776" y="3106738"/>
                <a:ext cx="2293937" cy="617538"/>
                <a:chOff x="4422776" y="3106738"/>
                <a:chExt cx="2293937" cy="617538"/>
              </a:xfrm>
            </p:grpSpPr>
            <p:sp>
              <p:nvSpPr>
                <p:cNvPr id="141"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25" name="ïšľîḍê"/>
              <p:cNvGrpSpPr/>
              <p:nvPr/>
            </p:nvGrpSpPr>
            <p:grpSpPr>
              <a:xfrm>
                <a:off x="4412452" y="3781425"/>
                <a:ext cx="2312689" cy="166461"/>
                <a:chOff x="6986588" y="3521075"/>
                <a:chExt cx="1654176" cy="119063"/>
              </a:xfrm>
            </p:grpSpPr>
            <p:sp>
              <p:nvSpPr>
                <p:cNvPr id="126"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sp>
        <p:nvSpPr>
          <p:cNvPr id="116" name="图片占位符 115"/>
          <p:cNvSpPr>
            <a:spLocks noGrp="1"/>
          </p:cNvSpPr>
          <p:nvPr>
            <p:ph type="pic" sz="quarter" idx="15"/>
          </p:nvPr>
        </p:nvSpPr>
        <p:spPr>
          <a:xfrm>
            <a:off x="791686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230" name="任意形状 229"/>
          <p:cNvSpPr/>
          <p:nvPr userDrawn="1"/>
        </p:nvSpPr>
        <p:spPr>
          <a:xfrm>
            <a:off x="7812540" y="-86497"/>
            <a:ext cx="4270127" cy="7027086"/>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31" name="图片 30"/>
          <p:cNvPicPr>
            <a:picLocks noChangeAspect="1"/>
          </p:cNvPicPr>
          <p:nvPr userDrawn="1"/>
        </p:nvPicPr>
        <p:blipFill>
          <a:blip r:embed="rId2">
            <a:alphaModFix amt="3000"/>
            <a:lum contrast="100000"/>
          </a:blip>
          <a:stretch>
            <a:fillRect/>
          </a:stretch>
        </p:blipFill>
        <p:spPr>
          <a:xfrm>
            <a:off x="6782813" y="-271201"/>
            <a:ext cx="7356956" cy="7400402"/>
          </a:xfrm>
          <a:prstGeom prst="rect">
            <a:avLst/>
          </a:prstGeom>
        </p:spPr>
      </p:pic>
      <p:sp>
        <p:nvSpPr>
          <p:cNvPr id="55" name="页脚占位符 54"/>
          <p:cNvSpPr>
            <a:spLocks noGrp="1"/>
          </p:cNvSpPr>
          <p:nvPr>
            <p:ph type="ftr" sz="quarter" idx="18"/>
          </p:nvPr>
        </p:nvSpPr>
        <p:spPr>
          <a:xfrm>
            <a:off x="4038600" y="6235700"/>
            <a:ext cx="4114800" cy="365125"/>
          </a:xfrm>
          <a:prstGeom prst="rect">
            <a:avLst/>
          </a:prstGeom>
        </p:spPr>
        <p:txBody>
          <a:bodyPr/>
          <a:lstStyle/>
          <a:p>
            <a:endParaRPr lang="zh-CN" altLang="en-US"/>
          </a:p>
        </p:txBody>
      </p:sp>
      <p:sp>
        <p:nvSpPr>
          <p:cNvPr id="8" name="矩形 7"/>
          <p:cNvSpPr/>
          <p:nvPr userDrawn="1"/>
        </p:nvSpPr>
        <p:spPr>
          <a:xfrm>
            <a:off x="-12646" y="0"/>
            <a:ext cx="17797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图片占位符 8"/>
          <p:cNvSpPr>
            <a:spLocks noGrp="1"/>
          </p:cNvSpPr>
          <p:nvPr>
            <p:ph type="pic" sz="quarter" idx="15"/>
          </p:nvPr>
        </p:nvSpPr>
        <p:spPr>
          <a:xfrm flipH="1">
            <a:off x="17062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10" name="任意形状 9"/>
          <p:cNvSpPr/>
          <p:nvPr userDrawn="1"/>
        </p:nvSpPr>
        <p:spPr>
          <a:xfrm flipH="1">
            <a:off x="33862" y="-98854"/>
            <a:ext cx="4332705" cy="7039443"/>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转场页">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60400" y="6235700"/>
            <a:ext cx="2921000" cy="365125"/>
          </a:xfrm>
          <a:prstGeom prst="rect">
            <a:avLst/>
          </a:prstGeom>
        </p:spPr>
        <p:txBody>
          <a:bodyPr/>
          <a:lstStyle/>
          <a:p>
            <a:fld id="{D6478642-F5CF-47BB-99CE-6B8ED7A71BD2}" type="datetimeFigureOut">
              <a:rPr lang="zh-CN" altLang="en-US" smtClean="0"/>
            </a:fld>
            <a:endParaRPr lang="zh-CN" altLang="en-US"/>
          </a:p>
        </p:txBody>
      </p:sp>
      <p:sp>
        <p:nvSpPr>
          <p:cNvPr id="3" name="页脚占位符 2"/>
          <p:cNvSpPr>
            <a:spLocks noGrp="1"/>
          </p:cNvSpPr>
          <p:nvPr>
            <p:ph type="ftr" sz="quarter" idx="11"/>
          </p:nvPr>
        </p:nvSpPr>
        <p:spPr>
          <a:xfrm>
            <a:off x="4038600" y="623570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235700"/>
            <a:ext cx="2905340" cy="365125"/>
          </a:xfrm>
          <a:prstGeom prst="rect">
            <a:avLst/>
          </a:prstGeom>
        </p:spPr>
        <p:txBody>
          <a:bodyPr/>
          <a:lstStyle/>
          <a:p>
            <a:fld id="{DA0C4C2A-0013-4D0D-BA0B-DE308E42093C}" type="slidenum">
              <a:rPr lang="zh-CN" altLang="en-US" smtClean="0"/>
            </a:fld>
            <a:endParaRPr lang="zh-CN" altLang="en-US"/>
          </a:p>
        </p:txBody>
      </p:sp>
      <p:pic>
        <p:nvPicPr>
          <p:cNvPr id="5" name="图片 4"/>
          <p:cNvPicPr>
            <a:picLocks noChangeAspect="1"/>
          </p:cNvPicPr>
          <p:nvPr userDrawn="1"/>
        </p:nvPicPr>
        <p:blipFill>
          <a:blip r:embed="rId2">
            <a:alphaModFix amt="3000"/>
            <a:lum contrast="100000"/>
          </a:blip>
          <a:stretch>
            <a:fillRect/>
          </a:stretch>
        </p:blipFill>
        <p:spPr>
          <a:xfrm>
            <a:off x="8505934" y="-278834"/>
            <a:ext cx="7372131" cy="7415667"/>
          </a:xfrm>
          <a:prstGeom prst="rect">
            <a:avLst/>
          </a:prstGeom>
        </p:spPr>
      </p:pic>
      <p:pic>
        <p:nvPicPr>
          <p:cNvPr id="6" name="图片 5"/>
          <p:cNvPicPr>
            <a:picLocks noChangeAspect="1"/>
          </p:cNvPicPr>
          <p:nvPr userDrawn="1"/>
        </p:nvPicPr>
        <p:blipFill>
          <a:blip r:embed="rId2">
            <a:alphaModFix amt="3000"/>
            <a:lum contrast="100000"/>
          </a:blip>
          <a:stretch>
            <a:fillRect/>
          </a:stretch>
        </p:blipFill>
        <p:spPr>
          <a:xfrm>
            <a:off x="-3686066" y="-278834"/>
            <a:ext cx="7372131" cy="741566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31" name="图片 30"/>
          <p:cNvPicPr>
            <a:picLocks noChangeAspect="1"/>
          </p:cNvPicPr>
          <p:nvPr userDrawn="1"/>
        </p:nvPicPr>
        <p:blipFill>
          <a:blip r:embed="rId2">
            <a:alphaModFix amt="3000"/>
            <a:lum contrast="100000"/>
          </a:blip>
          <a:stretch>
            <a:fillRect/>
          </a:stretch>
        </p:blipFill>
        <p:spPr>
          <a:xfrm>
            <a:off x="6782813" y="-271201"/>
            <a:ext cx="7356956" cy="7400402"/>
          </a:xfrm>
          <a:prstGeom prst="rect">
            <a:avLst/>
          </a:prstGeom>
        </p:spPr>
      </p:pic>
      <p:sp>
        <p:nvSpPr>
          <p:cNvPr id="55" name="页脚占位符 54"/>
          <p:cNvSpPr>
            <a:spLocks noGrp="1"/>
          </p:cNvSpPr>
          <p:nvPr>
            <p:ph type="ftr" sz="quarter" idx="18"/>
          </p:nvPr>
        </p:nvSpPr>
        <p:spPr>
          <a:xfrm>
            <a:off x="4038600" y="6235700"/>
            <a:ext cx="4114800" cy="365125"/>
          </a:xfrm>
          <a:prstGeom prst="rect">
            <a:avLst/>
          </a:prstGeom>
        </p:spPr>
        <p:txBody>
          <a:bodyPr/>
          <a:lstStyle/>
          <a:p>
            <a:endParaRPr lang="zh-CN" altLang="en-US"/>
          </a:p>
        </p:txBody>
      </p:sp>
      <p:sp>
        <p:nvSpPr>
          <p:cNvPr id="8" name="矩形 7"/>
          <p:cNvSpPr/>
          <p:nvPr userDrawn="1"/>
        </p:nvSpPr>
        <p:spPr>
          <a:xfrm>
            <a:off x="-12646" y="0"/>
            <a:ext cx="17797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图片占位符 8"/>
          <p:cNvSpPr>
            <a:spLocks noGrp="1"/>
          </p:cNvSpPr>
          <p:nvPr>
            <p:ph type="pic" sz="quarter" idx="15"/>
          </p:nvPr>
        </p:nvSpPr>
        <p:spPr>
          <a:xfrm flipH="1">
            <a:off x="17062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10" name="任意形状 9"/>
          <p:cNvSpPr/>
          <p:nvPr userDrawn="1"/>
        </p:nvSpPr>
        <p:spPr>
          <a:xfrm flipH="1">
            <a:off x="33862" y="-98854"/>
            <a:ext cx="4332705" cy="7039443"/>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结尾版式1">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a:xfrm>
            <a:off x="4038600" y="6235700"/>
            <a:ext cx="4114800" cy="365125"/>
          </a:xfrm>
          <a:prstGeom prst="rect">
            <a:avLst/>
          </a:prstGeom>
        </p:spPr>
        <p:txBody>
          <a:bodyPr/>
          <a:lstStyle/>
          <a:p>
            <a:endParaRPr lang="zh-CN" altLang="en-US"/>
          </a:p>
        </p:txBody>
      </p:sp>
      <p:sp>
        <p:nvSpPr>
          <p:cNvPr id="4" name="灯片编号占位符 3"/>
          <p:cNvSpPr>
            <a:spLocks noGrp="1"/>
          </p:cNvSpPr>
          <p:nvPr>
            <p:ph type="sldNum" sz="quarter" idx="11"/>
          </p:nvPr>
        </p:nvSpPr>
        <p:spPr>
          <a:xfrm>
            <a:off x="8610600" y="6235700"/>
            <a:ext cx="2905340" cy="365125"/>
          </a:xfrm>
          <a:prstGeom prst="rect">
            <a:avLst/>
          </a:prstGeom>
        </p:spPr>
        <p:txBody>
          <a:bodyPr/>
          <a:lstStyle/>
          <a:p>
            <a:fld id="{DA0C4C2A-0013-4D0D-BA0B-DE308E42093C}" type="slidenum">
              <a:rPr lang="zh-CN" altLang="en-US" smtClean="0"/>
            </a:fld>
            <a:endParaRPr lang="zh-CN" altLang="en-US"/>
          </a:p>
        </p:txBody>
      </p:sp>
      <p:sp>
        <p:nvSpPr>
          <p:cNvPr id="6" name="副标题 2"/>
          <p:cNvSpPr>
            <a:spLocks noGrp="1"/>
          </p:cNvSpPr>
          <p:nvPr>
            <p:ph type="subTitle" idx="1"/>
          </p:nvPr>
        </p:nvSpPr>
        <p:spPr>
          <a:xfrm>
            <a:off x="803275" y="3658405"/>
            <a:ext cx="5292725" cy="508452"/>
          </a:xfrm>
        </p:spPr>
        <p:txBody>
          <a:bodyPr lIns="0">
            <a:normAutofit/>
          </a:bodyPr>
          <a:lstStyle>
            <a:lvl1pPr marL="0" indent="0" algn="dist">
              <a:lnSpc>
                <a:spcPct val="12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12" name="文本占位符 111"/>
          <p:cNvSpPr>
            <a:spLocks noGrp="1"/>
          </p:cNvSpPr>
          <p:nvPr>
            <p:ph type="body" sz="quarter" idx="14"/>
          </p:nvPr>
        </p:nvSpPr>
        <p:spPr>
          <a:xfrm>
            <a:off x="803275" y="1130300"/>
            <a:ext cx="5292726" cy="2501900"/>
          </a:xfrm>
        </p:spPr>
        <p:txBody>
          <a:bodyPr anchor="b" anchorCtr="0">
            <a:normAutofit/>
          </a:bodyPr>
          <a:lstStyle>
            <a:lvl1pPr marL="0" indent="0" algn="dist">
              <a:buNone/>
              <a:defRPr sz="4400" b="1">
                <a:solidFill>
                  <a:schemeClr val="accent2"/>
                </a:solidFill>
              </a:defRPr>
            </a:lvl1pPr>
          </a:lstStyle>
          <a:p>
            <a:pPr lvl="0"/>
            <a:r>
              <a:rPr kumimoji="1" lang="zh-CN" altLang="en-US" dirty="0"/>
              <a:t>单击此处编辑母版文本样式</a:t>
            </a:r>
            <a:endParaRPr kumimoji="1" lang="zh-CN" altLang="en-US" dirty="0"/>
          </a:p>
        </p:txBody>
      </p:sp>
      <p:sp>
        <p:nvSpPr>
          <p:cNvPr id="113" name="日期占位符 3"/>
          <p:cNvSpPr txBox="1"/>
          <p:nvPr userDrawn="1"/>
        </p:nvSpPr>
        <p:spPr>
          <a:xfrm>
            <a:off x="803274" y="6235699"/>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自强、弘毅、求是、拓新</a:t>
            </a:r>
            <a:endParaRPr lang="zh-CN" altLang="en-US" dirty="0"/>
          </a:p>
        </p:txBody>
      </p:sp>
      <p:grpSp>
        <p:nvGrpSpPr>
          <p:cNvPr id="115" name="组合 114"/>
          <p:cNvGrpSpPr/>
          <p:nvPr userDrawn="1"/>
        </p:nvGrpSpPr>
        <p:grpSpPr>
          <a:xfrm>
            <a:off x="817123" y="468793"/>
            <a:ext cx="1480571" cy="458860"/>
            <a:chOff x="2558030" y="228446"/>
            <a:chExt cx="6774643" cy="2099603"/>
          </a:xfrm>
        </p:grpSpPr>
        <p:grpSp>
          <p:nvGrpSpPr>
            <p:cNvPr id="116" name="íšḻîďê"/>
            <p:cNvGrpSpPr/>
            <p:nvPr userDrawn="1"/>
          </p:nvGrpSpPr>
          <p:grpSpPr>
            <a:xfrm>
              <a:off x="2558030" y="228446"/>
              <a:ext cx="2085857" cy="2099603"/>
              <a:chOff x="3551238" y="3067050"/>
              <a:chExt cx="722313" cy="727075"/>
            </a:xfrm>
          </p:grpSpPr>
          <p:sp>
            <p:nvSpPr>
              <p:cNvPr id="14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14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7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7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7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7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17" name="íşḷïḑe"/>
            <p:cNvGrpSpPr/>
            <p:nvPr userDrawn="1"/>
          </p:nvGrpSpPr>
          <p:grpSpPr>
            <a:xfrm>
              <a:off x="4894762" y="471192"/>
              <a:ext cx="4437911" cy="1614111"/>
              <a:chOff x="4412452" y="3106738"/>
              <a:chExt cx="2312689" cy="841148"/>
            </a:xfrm>
          </p:grpSpPr>
          <p:grpSp>
            <p:nvGrpSpPr>
              <p:cNvPr id="118" name="îṥľíḑé"/>
              <p:cNvGrpSpPr/>
              <p:nvPr/>
            </p:nvGrpSpPr>
            <p:grpSpPr>
              <a:xfrm>
                <a:off x="4422776" y="3106738"/>
                <a:ext cx="2293937" cy="617538"/>
                <a:chOff x="4422776" y="3106738"/>
                <a:chExt cx="2293937" cy="617538"/>
              </a:xfrm>
            </p:grpSpPr>
            <p:sp>
              <p:nvSpPr>
                <p:cNvPr id="13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19" name="ïšľîḍê"/>
              <p:cNvGrpSpPr/>
              <p:nvPr/>
            </p:nvGrpSpPr>
            <p:grpSpPr>
              <a:xfrm>
                <a:off x="4412452" y="3781425"/>
                <a:ext cx="2312689" cy="166461"/>
                <a:chOff x="6986588" y="3521075"/>
                <a:chExt cx="1654176" cy="119063"/>
              </a:xfrm>
            </p:grpSpPr>
            <p:sp>
              <p:nvSpPr>
                <p:cNvPr id="12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sp>
        <p:nvSpPr>
          <p:cNvPr id="216" name="矩形 215"/>
          <p:cNvSpPr/>
          <p:nvPr userDrawn="1"/>
        </p:nvSpPr>
        <p:spPr>
          <a:xfrm>
            <a:off x="12014027" y="0"/>
            <a:ext cx="17797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7" name="图片占位符 216"/>
          <p:cNvSpPr>
            <a:spLocks noGrp="1"/>
          </p:cNvSpPr>
          <p:nvPr>
            <p:ph type="pic" sz="quarter" idx="15"/>
          </p:nvPr>
        </p:nvSpPr>
        <p:spPr>
          <a:xfrm>
            <a:off x="791686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218" name="任意形状 217"/>
          <p:cNvSpPr/>
          <p:nvPr userDrawn="1"/>
        </p:nvSpPr>
        <p:spPr>
          <a:xfrm>
            <a:off x="7812540" y="-86497"/>
            <a:ext cx="4270127" cy="7027086"/>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结尾版式2">
    <p:spTree>
      <p:nvGrpSpPr>
        <p:cNvPr id="1" name=""/>
        <p:cNvGrpSpPr/>
        <p:nvPr/>
      </p:nvGrpSpPr>
      <p:grpSpPr>
        <a:xfrm>
          <a:off x="0" y="0"/>
          <a:ext cx="0" cy="0"/>
          <a:chOff x="0" y="0"/>
          <a:chExt cx="0" cy="0"/>
        </a:xfrm>
      </p:grpSpPr>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
        <p:nvSpPr>
          <p:cNvPr id="3" name="页脚占位符 2"/>
          <p:cNvSpPr>
            <a:spLocks noGrp="1"/>
          </p:cNvSpPr>
          <p:nvPr>
            <p:ph type="ftr" sz="quarter" idx="10"/>
          </p:nvPr>
        </p:nvSpPr>
        <p:spPr>
          <a:xfrm>
            <a:off x="4038600" y="6235700"/>
            <a:ext cx="4114800" cy="365125"/>
          </a:xfrm>
          <a:prstGeom prst="rect">
            <a:avLst/>
          </a:prstGeom>
        </p:spPr>
        <p:txBody>
          <a:bodyPr/>
          <a:lstStyle/>
          <a:p>
            <a:endParaRPr lang="zh-CN" altLang="en-US"/>
          </a:p>
        </p:txBody>
      </p:sp>
      <p:sp>
        <p:nvSpPr>
          <p:cNvPr id="4" name="灯片编号占位符 3"/>
          <p:cNvSpPr>
            <a:spLocks noGrp="1"/>
          </p:cNvSpPr>
          <p:nvPr>
            <p:ph type="sldNum" sz="quarter" idx="11"/>
          </p:nvPr>
        </p:nvSpPr>
        <p:spPr>
          <a:xfrm>
            <a:off x="8610600" y="6235700"/>
            <a:ext cx="2905340" cy="365125"/>
          </a:xfrm>
          <a:prstGeom prst="rect">
            <a:avLst/>
          </a:prstGeom>
        </p:spPr>
        <p:txBody>
          <a:bodyPr/>
          <a:lstStyle/>
          <a:p>
            <a:fld id="{DA0C4C2A-0013-4D0D-BA0B-DE308E42093C}" type="slidenum">
              <a:rPr lang="zh-CN" altLang="en-US" smtClean="0"/>
            </a:fld>
            <a:endParaRPr lang="zh-CN" altLang="en-US"/>
          </a:p>
        </p:txBody>
      </p:sp>
      <p:sp>
        <p:nvSpPr>
          <p:cNvPr id="113" name="日期占位符 3"/>
          <p:cNvSpPr txBox="1"/>
          <p:nvPr userDrawn="1"/>
        </p:nvSpPr>
        <p:spPr>
          <a:xfrm>
            <a:off x="803274" y="6235699"/>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自强、弘毅、求是、拓新</a:t>
            </a:r>
            <a:endParaRPr lang="zh-CN" altLang="en-US" dirty="0"/>
          </a:p>
        </p:txBody>
      </p:sp>
      <p:sp>
        <p:nvSpPr>
          <p:cNvPr id="9" name="图片占位符 8"/>
          <p:cNvSpPr>
            <a:spLocks noGrp="1"/>
          </p:cNvSpPr>
          <p:nvPr>
            <p:ph type="pic" sz="quarter" idx="15"/>
          </p:nvPr>
        </p:nvSpPr>
        <p:spPr>
          <a:xfrm>
            <a:off x="0" y="0"/>
            <a:ext cx="12192000" cy="3632200"/>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p:spPr>
        <p:txBody>
          <a:bodyPr wrap="square">
            <a:noAutofit/>
          </a:bodyPr>
          <a:lstStyle/>
          <a:p>
            <a:endParaRPr kumimoji="1" lang="zh-CN" altLang="en-US" dirty="0"/>
          </a:p>
        </p:txBody>
      </p:sp>
      <p:grpSp>
        <p:nvGrpSpPr>
          <p:cNvPr id="7" name="íşḷïḑe"/>
          <p:cNvGrpSpPr/>
          <p:nvPr userDrawn="1"/>
        </p:nvGrpSpPr>
        <p:grpSpPr>
          <a:xfrm>
            <a:off x="10318826" y="6251198"/>
            <a:ext cx="1054401" cy="383497"/>
            <a:chOff x="4412452" y="3106738"/>
            <a:chExt cx="2312689" cy="841148"/>
          </a:xfrm>
        </p:grpSpPr>
        <p:grpSp>
          <p:nvGrpSpPr>
            <p:cNvPr id="8" name="îṥľíḑé"/>
            <p:cNvGrpSpPr/>
            <p:nvPr/>
          </p:nvGrpSpPr>
          <p:grpSpPr>
            <a:xfrm>
              <a:off x="4422776" y="3106738"/>
              <a:ext cx="2293937" cy="617538"/>
              <a:chOff x="4422776" y="3106738"/>
              <a:chExt cx="2293937" cy="617538"/>
            </a:xfrm>
          </p:grpSpPr>
          <p:sp>
            <p:nvSpPr>
              <p:cNvPr id="26"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0" name="ïšľîḍê"/>
            <p:cNvGrpSpPr/>
            <p:nvPr/>
          </p:nvGrpSpPr>
          <p:grpSpPr>
            <a:xfrm>
              <a:off x="4412452" y="3781425"/>
              <a:ext cx="2312689" cy="166461"/>
              <a:chOff x="6986588" y="3521075"/>
              <a:chExt cx="1654176" cy="119063"/>
            </a:xfrm>
          </p:grpSpPr>
          <p:sp>
            <p:nvSpPr>
              <p:cNvPr id="11"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引用">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grpSp>
        <p:nvGrpSpPr>
          <p:cNvPr id="108" name="组合 107"/>
          <p:cNvGrpSpPr/>
          <p:nvPr userDrawn="1"/>
        </p:nvGrpSpPr>
        <p:grpSpPr>
          <a:xfrm flipH="1">
            <a:off x="7081926" y="1542464"/>
            <a:ext cx="3346546" cy="2744651"/>
            <a:chOff x="5391486" y="1250127"/>
            <a:chExt cx="1521247" cy="1247642"/>
          </a:xfrm>
        </p:grpSpPr>
        <p:sp>
          <p:nvSpPr>
            <p:cNvPr id="109" name="任意形状 108"/>
            <p:cNvSpPr/>
            <p:nvPr/>
          </p:nvSpPr>
          <p:spPr>
            <a:xfrm>
              <a:off x="5391486" y="1250127"/>
              <a:ext cx="634765"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1" name="任意形状 110"/>
            <p:cNvSpPr/>
            <p:nvPr/>
          </p:nvSpPr>
          <p:spPr>
            <a:xfrm>
              <a:off x="6277968" y="1250127"/>
              <a:ext cx="634765"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grpSp>
      <p:sp>
        <p:nvSpPr>
          <p:cNvPr id="113" name="矩形标注 112"/>
          <p:cNvSpPr/>
          <p:nvPr userDrawn="1"/>
        </p:nvSpPr>
        <p:spPr>
          <a:xfrm>
            <a:off x="4295775" y="1792186"/>
            <a:ext cx="7092949" cy="3985468"/>
          </a:xfrm>
          <a:prstGeom prst="wedgeRectCallout">
            <a:avLst>
              <a:gd name="adj1" fmla="val -57128"/>
              <a:gd name="adj2" fmla="val -800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nSpc>
                <a:spcPct val="130000"/>
              </a:lnSpc>
            </a:pPr>
            <a:endParaRPr kumimoji="1" lang="en-US" altLang="zh-CN" sz="2000" dirty="0">
              <a:solidFill>
                <a:schemeClr val="tx1">
                  <a:lumMod val="75000"/>
                  <a:lumOff val="25000"/>
                </a:schemeClr>
              </a:solidFill>
            </a:endParaRPr>
          </a:p>
          <a:p>
            <a:pPr>
              <a:lnSpc>
                <a:spcPct val="130000"/>
              </a:lnSpc>
            </a:pPr>
            <a:endParaRPr kumimoji="1" lang="en-US" altLang="zh-CN" sz="2000" dirty="0">
              <a:solidFill>
                <a:schemeClr val="tx1">
                  <a:lumMod val="75000"/>
                  <a:lumOff val="25000"/>
                </a:schemeClr>
              </a:solidFill>
            </a:endParaRPr>
          </a:p>
          <a:p>
            <a:pPr>
              <a:lnSpc>
                <a:spcPct val="130000"/>
              </a:lnSpc>
            </a:pPr>
            <a:endParaRPr kumimoji="1" lang="en-US" altLang="zh-CN" sz="2000" dirty="0">
              <a:solidFill>
                <a:schemeClr val="tx1">
                  <a:lumMod val="75000"/>
                  <a:lumOff val="25000"/>
                </a:schemeClr>
              </a:solidFill>
            </a:endParaRPr>
          </a:p>
        </p:txBody>
      </p:sp>
      <p:sp>
        <p:nvSpPr>
          <p:cNvPr id="114" name="椭圆 113"/>
          <p:cNvSpPr/>
          <p:nvPr userDrawn="1"/>
        </p:nvSpPr>
        <p:spPr>
          <a:xfrm>
            <a:off x="994874" y="1801406"/>
            <a:ext cx="2586526" cy="2586526"/>
          </a:xfrm>
          <a:prstGeom prst="ellipse">
            <a:avLst/>
          </a:prstGeom>
          <a:noFill/>
          <a:ln cmpd="thickThin">
            <a:solidFill>
              <a:schemeClr val="accent2"/>
            </a:soli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7" name="图片占位符 116"/>
          <p:cNvSpPr>
            <a:spLocks noGrp="1"/>
          </p:cNvSpPr>
          <p:nvPr>
            <p:ph type="pic" sz="quarter" idx="10"/>
          </p:nvPr>
        </p:nvSpPr>
        <p:spPr>
          <a:xfrm>
            <a:off x="1139471" y="1946004"/>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solidFill>
              <a:schemeClr val="accent2"/>
            </a:solidFill>
          </a:ln>
        </p:spPr>
        <p:txBody>
          <a:bodyPr wrap="square">
            <a:noAutofit/>
          </a:bodyPr>
          <a:lstStyle/>
          <a:p>
            <a:endParaRPr kumimoji="1"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单张图片1">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grpSp>
        <p:nvGrpSpPr>
          <p:cNvPr id="107" name="组合 106"/>
          <p:cNvGrpSpPr/>
          <p:nvPr userDrawn="1"/>
        </p:nvGrpSpPr>
        <p:grpSpPr>
          <a:xfrm>
            <a:off x="803275" y="1402933"/>
            <a:ext cx="5296364" cy="4835897"/>
            <a:chOff x="803275" y="1402933"/>
            <a:chExt cx="5296364" cy="4835897"/>
          </a:xfrm>
        </p:grpSpPr>
        <p:sp>
          <p:nvSpPr>
            <p:cNvPr id="108" name="矩形 107"/>
            <p:cNvSpPr/>
            <p:nvPr/>
          </p:nvSpPr>
          <p:spPr>
            <a:xfrm>
              <a:off x="806914" y="1402933"/>
              <a:ext cx="5292725" cy="483276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09" name="矩形 108"/>
            <p:cNvSpPr/>
            <p:nvPr/>
          </p:nvSpPr>
          <p:spPr>
            <a:xfrm>
              <a:off x="803275" y="1402933"/>
              <a:ext cx="136003" cy="11020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11" name="矩形 110"/>
            <p:cNvSpPr/>
            <p:nvPr/>
          </p:nvSpPr>
          <p:spPr>
            <a:xfrm>
              <a:off x="5959997" y="1402933"/>
              <a:ext cx="136003" cy="11020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12" name="矩形 111"/>
            <p:cNvSpPr/>
            <p:nvPr/>
          </p:nvSpPr>
          <p:spPr>
            <a:xfrm>
              <a:off x="808355" y="6111435"/>
              <a:ext cx="136003" cy="12739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13" name="矩形 112"/>
            <p:cNvSpPr/>
            <p:nvPr/>
          </p:nvSpPr>
          <p:spPr>
            <a:xfrm>
              <a:off x="5959997" y="6111435"/>
              <a:ext cx="136003" cy="12739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sp>
        <p:nvSpPr>
          <p:cNvPr id="5" name="图片占位符 4"/>
          <p:cNvSpPr>
            <a:spLocks noGrp="1"/>
          </p:cNvSpPr>
          <p:nvPr>
            <p:ph type="pic" sz="quarter" idx="11"/>
          </p:nvPr>
        </p:nvSpPr>
        <p:spPr>
          <a:xfrm>
            <a:off x="939278" y="1513139"/>
            <a:ext cx="5031536" cy="4598296"/>
          </a:xfrm>
        </p:spPr>
        <p:txBody>
          <a:bodyPr/>
          <a:lstStyle/>
          <a:p>
            <a:endParaRPr kumimoji="1"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单张图片2">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5" name="图片占位符 4"/>
          <p:cNvSpPr>
            <a:spLocks noGrp="1"/>
          </p:cNvSpPr>
          <p:nvPr>
            <p:ph type="pic" sz="quarter" idx="11"/>
          </p:nvPr>
        </p:nvSpPr>
        <p:spPr>
          <a:xfrm>
            <a:off x="803275" y="1160464"/>
            <a:ext cx="10585450" cy="2344526"/>
          </a:xfrm>
        </p:spPr>
        <p:txBody>
          <a:bodyPr/>
          <a:lstStyle/>
          <a:p>
            <a:endParaRPr kumimoji="1"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两张图片">
    <p:spTree>
      <p:nvGrpSpPr>
        <p:cNvPr id="1" name=""/>
        <p:cNvGrpSpPr/>
        <p:nvPr/>
      </p:nvGrpSpPr>
      <p:grpSpPr>
        <a:xfrm>
          <a:off x="0" y="0"/>
          <a:ext cx="0" cy="0"/>
          <a:chOff x="0" y="0"/>
          <a:chExt cx="0" cy="0"/>
        </a:xfrm>
      </p:grpSpPr>
      <p:grpSp>
        <p:nvGrpSpPr>
          <p:cNvPr id="118" name="组合 117"/>
          <p:cNvGrpSpPr/>
          <p:nvPr userDrawn="1"/>
        </p:nvGrpSpPr>
        <p:grpSpPr>
          <a:xfrm>
            <a:off x="6095853" y="1316255"/>
            <a:ext cx="5292872" cy="2471738"/>
            <a:chOff x="6095853" y="1170205"/>
            <a:chExt cx="5292872" cy="2471738"/>
          </a:xfrm>
        </p:grpSpPr>
        <p:sp>
          <p:nvSpPr>
            <p:cNvPr id="119" name="矩形 118"/>
            <p:cNvSpPr/>
            <p:nvPr/>
          </p:nvSpPr>
          <p:spPr>
            <a:xfrm>
              <a:off x="6096000" y="1170205"/>
              <a:ext cx="5292725" cy="24717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20" name="矩形 119"/>
            <p:cNvSpPr/>
            <p:nvPr/>
          </p:nvSpPr>
          <p:spPr>
            <a:xfrm>
              <a:off x="11273206" y="1170205"/>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1" name="矩形 120"/>
            <p:cNvSpPr/>
            <p:nvPr/>
          </p:nvSpPr>
          <p:spPr>
            <a:xfrm>
              <a:off x="11273206" y="3531894"/>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2" name="矩形 121"/>
            <p:cNvSpPr/>
            <p:nvPr/>
          </p:nvSpPr>
          <p:spPr>
            <a:xfrm>
              <a:off x="6095853" y="1170205"/>
              <a:ext cx="127147"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3" name="矩形 122"/>
            <p:cNvSpPr/>
            <p:nvPr/>
          </p:nvSpPr>
          <p:spPr>
            <a:xfrm>
              <a:off x="6095853" y="3531894"/>
              <a:ext cx="130321"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grpSp>
        <p:nvGrpSpPr>
          <p:cNvPr id="124" name="组合 123"/>
          <p:cNvGrpSpPr/>
          <p:nvPr userDrawn="1"/>
        </p:nvGrpSpPr>
        <p:grpSpPr>
          <a:xfrm>
            <a:off x="803128" y="3786298"/>
            <a:ext cx="5292872" cy="2473432"/>
            <a:chOff x="803128" y="3640248"/>
            <a:chExt cx="5292872" cy="2473432"/>
          </a:xfrm>
        </p:grpSpPr>
        <p:sp>
          <p:nvSpPr>
            <p:cNvPr id="125" name="矩形 124"/>
            <p:cNvSpPr/>
            <p:nvPr/>
          </p:nvSpPr>
          <p:spPr>
            <a:xfrm>
              <a:off x="803275" y="3640248"/>
              <a:ext cx="5292725" cy="24717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26" name="矩形 125"/>
            <p:cNvSpPr/>
            <p:nvPr/>
          </p:nvSpPr>
          <p:spPr>
            <a:xfrm>
              <a:off x="5980481" y="3641942"/>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7" name="矩形 126"/>
            <p:cNvSpPr/>
            <p:nvPr/>
          </p:nvSpPr>
          <p:spPr>
            <a:xfrm>
              <a:off x="5980481" y="6003631"/>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8" name="矩形 127"/>
            <p:cNvSpPr/>
            <p:nvPr/>
          </p:nvSpPr>
          <p:spPr>
            <a:xfrm>
              <a:off x="803128" y="3641942"/>
              <a:ext cx="127147"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9" name="矩形 128"/>
            <p:cNvSpPr/>
            <p:nvPr/>
          </p:nvSpPr>
          <p:spPr>
            <a:xfrm>
              <a:off x="803128" y="6003631"/>
              <a:ext cx="130321"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5" name="图片占位符 4"/>
          <p:cNvSpPr>
            <a:spLocks noGrp="1"/>
          </p:cNvSpPr>
          <p:nvPr>
            <p:ph type="pic" sz="quarter" idx="11"/>
          </p:nvPr>
        </p:nvSpPr>
        <p:spPr>
          <a:xfrm>
            <a:off x="6224588" y="1423851"/>
            <a:ext cx="5045392" cy="2259121"/>
          </a:xfrm>
        </p:spPr>
        <p:txBody>
          <a:bodyPr/>
          <a:lstStyle/>
          <a:p>
            <a:endParaRPr kumimoji="1" lang="zh-CN" altLang="en-US"/>
          </a:p>
        </p:txBody>
      </p:sp>
      <p:sp>
        <p:nvSpPr>
          <p:cNvPr id="109" name="图片占位符 4"/>
          <p:cNvSpPr>
            <a:spLocks noGrp="1"/>
          </p:cNvSpPr>
          <p:nvPr>
            <p:ph type="pic" sz="quarter" idx="12"/>
          </p:nvPr>
        </p:nvSpPr>
        <p:spPr>
          <a:xfrm>
            <a:off x="931863" y="3897796"/>
            <a:ext cx="5045392" cy="2259121"/>
          </a:xfrm>
        </p:spPr>
        <p:txBody>
          <a:bodyPr/>
          <a:lstStyle/>
          <a:p>
            <a:endParaRPr kumimoji="1" lang="zh-CN" altLang="en-US"/>
          </a:p>
        </p:txBody>
      </p:sp>
      <p:grpSp>
        <p:nvGrpSpPr>
          <p:cNvPr id="112" name="组合 111"/>
          <p:cNvGrpSpPr/>
          <p:nvPr userDrawn="1"/>
        </p:nvGrpSpPr>
        <p:grpSpPr>
          <a:xfrm>
            <a:off x="2792280" y="1955776"/>
            <a:ext cx="1310061" cy="1186205"/>
            <a:chOff x="5772150" y="157163"/>
            <a:chExt cx="583834" cy="528637"/>
          </a:xfrm>
        </p:grpSpPr>
        <p:sp>
          <p:nvSpPr>
            <p:cNvPr id="113" name="燕尾形 112"/>
            <p:cNvSpPr/>
            <p:nvPr/>
          </p:nvSpPr>
          <p:spPr>
            <a:xfrm>
              <a:off x="5772150"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14" name="燕尾形 113"/>
            <p:cNvSpPr/>
            <p:nvPr/>
          </p:nvSpPr>
          <p:spPr>
            <a:xfrm>
              <a:off x="6032134"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grpSp>
      <p:grpSp>
        <p:nvGrpSpPr>
          <p:cNvPr id="115" name="组合 114"/>
          <p:cNvGrpSpPr/>
          <p:nvPr userDrawn="1"/>
        </p:nvGrpSpPr>
        <p:grpSpPr>
          <a:xfrm flipH="1">
            <a:off x="8087334" y="4580124"/>
            <a:ext cx="1310061" cy="1186205"/>
            <a:chOff x="5772150" y="157163"/>
            <a:chExt cx="583834" cy="528637"/>
          </a:xfrm>
        </p:grpSpPr>
        <p:sp>
          <p:nvSpPr>
            <p:cNvPr id="116" name="燕尾形 115"/>
            <p:cNvSpPr/>
            <p:nvPr/>
          </p:nvSpPr>
          <p:spPr>
            <a:xfrm>
              <a:off x="5772150"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17" name="燕尾形 116"/>
            <p:cNvSpPr/>
            <p:nvPr/>
          </p:nvSpPr>
          <p:spPr>
            <a:xfrm>
              <a:off x="6032134"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114" name="椭圆 113"/>
          <p:cNvSpPr/>
          <p:nvPr userDrawn="1"/>
        </p:nvSpPr>
        <p:spPr>
          <a:xfrm>
            <a:off x="1223474" y="1332347"/>
            <a:ext cx="2586526"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7" name="图片占位符 116"/>
          <p:cNvSpPr>
            <a:spLocks noGrp="1"/>
          </p:cNvSpPr>
          <p:nvPr>
            <p:ph type="pic" sz="quarter" idx="10"/>
          </p:nvPr>
        </p:nvSpPr>
        <p:spPr>
          <a:xfrm>
            <a:off x="1368071"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
        <p:nvSpPr>
          <p:cNvPr id="115" name="椭圆 114"/>
          <p:cNvSpPr/>
          <p:nvPr userDrawn="1"/>
        </p:nvSpPr>
        <p:spPr>
          <a:xfrm>
            <a:off x="4802737" y="1332347"/>
            <a:ext cx="2586526"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6" name="图片占位符 115"/>
          <p:cNvSpPr>
            <a:spLocks noGrp="1"/>
          </p:cNvSpPr>
          <p:nvPr>
            <p:ph type="pic" sz="quarter" idx="11"/>
          </p:nvPr>
        </p:nvSpPr>
        <p:spPr>
          <a:xfrm>
            <a:off x="4947334"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
        <p:nvSpPr>
          <p:cNvPr id="118" name="椭圆 117"/>
          <p:cNvSpPr/>
          <p:nvPr userDrawn="1"/>
        </p:nvSpPr>
        <p:spPr>
          <a:xfrm>
            <a:off x="8382000" y="1332347"/>
            <a:ext cx="2586526"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9" name="图片占位符 118"/>
          <p:cNvSpPr>
            <a:spLocks noGrp="1"/>
          </p:cNvSpPr>
          <p:nvPr>
            <p:ph type="pic" sz="quarter" idx="12"/>
          </p:nvPr>
        </p:nvSpPr>
        <p:spPr>
          <a:xfrm>
            <a:off x="8526597"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三张图片2">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113" name="图片占位符 4"/>
          <p:cNvSpPr>
            <a:spLocks noGrp="1"/>
          </p:cNvSpPr>
          <p:nvPr>
            <p:ph type="pic" sz="quarter" idx="10"/>
          </p:nvPr>
        </p:nvSpPr>
        <p:spPr>
          <a:xfrm>
            <a:off x="803275" y="1255713"/>
            <a:ext cx="3344863" cy="3084512"/>
          </a:xfrm>
        </p:spPr>
        <p:txBody>
          <a:bodyPr/>
          <a:lstStyle/>
          <a:p>
            <a:endParaRPr kumimoji="1" lang="zh-CN" altLang="en-US" dirty="0"/>
          </a:p>
        </p:txBody>
      </p:sp>
      <p:sp>
        <p:nvSpPr>
          <p:cNvPr id="120" name="图片占位符 4"/>
          <p:cNvSpPr>
            <a:spLocks noGrp="1"/>
          </p:cNvSpPr>
          <p:nvPr>
            <p:ph type="pic" sz="quarter" idx="11"/>
          </p:nvPr>
        </p:nvSpPr>
        <p:spPr>
          <a:xfrm>
            <a:off x="4423568" y="1255713"/>
            <a:ext cx="3344863" cy="3084512"/>
          </a:xfrm>
        </p:spPr>
        <p:txBody>
          <a:bodyPr/>
          <a:lstStyle/>
          <a:p>
            <a:endParaRPr kumimoji="1" lang="zh-CN" altLang="en-US" dirty="0"/>
          </a:p>
        </p:txBody>
      </p:sp>
      <p:sp>
        <p:nvSpPr>
          <p:cNvPr id="121" name="图片占位符 4"/>
          <p:cNvSpPr>
            <a:spLocks noGrp="1"/>
          </p:cNvSpPr>
          <p:nvPr>
            <p:ph type="pic" sz="quarter" idx="12"/>
          </p:nvPr>
        </p:nvSpPr>
        <p:spPr>
          <a:xfrm>
            <a:off x="8043861" y="1255713"/>
            <a:ext cx="3344863" cy="3084512"/>
          </a:xfrm>
        </p:spPr>
        <p:txBody>
          <a:bodyPr/>
          <a:lstStyle/>
          <a:p>
            <a:endParaRPr kumimoji="1"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四张照片">
    <p:spTree>
      <p:nvGrpSpPr>
        <p:cNvPr id="1" name=""/>
        <p:cNvGrpSpPr/>
        <p:nvPr/>
      </p:nvGrpSpPr>
      <p:grpSpPr>
        <a:xfrm>
          <a:off x="0" y="0"/>
          <a:ext cx="0" cy="0"/>
          <a:chOff x="0" y="0"/>
          <a:chExt cx="0" cy="0"/>
        </a:xfrm>
      </p:grpSpPr>
      <p:grpSp>
        <p:nvGrpSpPr>
          <p:cNvPr id="111" name="组合 110"/>
          <p:cNvGrpSpPr/>
          <p:nvPr userDrawn="1"/>
        </p:nvGrpSpPr>
        <p:grpSpPr>
          <a:xfrm flipH="1">
            <a:off x="5208336" y="4040440"/>
            <a:ext cx="804808" cy="2020022"/>
            <a:chOff x="803275" y="1324069"/>
            <a:chExt cx="804808" cy="2020022"/>
          </a:xfrm>
        </p:grpSpPr>
        <p:sp>
          <p:nvSpPr>
            <p:cNvPr id="112" name="矩形 111"/>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13" name="直线连接符 112"/>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7" name="直线连接符 116"/>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直线连接符 117"/>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userDrawn="1"/>
        </p:nvGrpSpPr>
        <p:grpSpPr>
          <a:xfrm flipH="1">
            <a:off x="10599834" y="4040440"/>
            <a:ext cx="804808" cy="2020022"/>
            <a:chOff x="803275" y="1324069"/>
            <a:chExt cx="804808" cy="2020022"/>
          </a:xfrm>
        </p:grpSpPr>
        <p:sp>
          <p:nvSpPr>
            <p:cNvPr id="120" name="矩形 119"/>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21" name="直线连接符 120"/>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直线连接符 121"/>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3" name="直线连接符 122"/>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userDrawn="1"/>
        </p:nvGrpSpPr>
        <p:grpSpPr>
          <a:xfrm>
            <a:off x="6187279" y="1324069"/>
            <a:ext cx="804808" cy="2020022"/>
            <a:chOff x="803275" y="1324069"/>
            <a:chExt cx="804808" cy="2020022"/>
          </a:xfrm>
        </p:grpSpPr>
        <p:sp>
          <p:nvSpPr>
            <p:cNvPr id="125" name="矩形 124"/>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26" name="直线连接符 125"/>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直线连接符 126"/>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8" name="直线连接符 127"/>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9" name="组合 128"/>
          <p:cNvGrpSpPr/>
          <p:nvPr userDrawn="1"/>
        </p:nvGrpSpPr>
        <p:grpSpPr>
          <a:xfrm>
            <a:off x="795392" y="1324069"/>
            <a:ext cx="804808" cy="2020022"/>
            <a:chOff x="803275" y="1324069"/>
            <a:chExt cx="804808" cy="2020022"/>
          </a:xfrm>
        </p:grpSpPr>
        <p:sp>
          <p:nvSpPr>
            <p:cNvPr id="130" name="矩形 129"/>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31" name="直线连接符 130"/>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2" name="直线连接符 131"/>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直线连接符 132"/>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6" name="图片占位符 5"/>
          <p:cNvSpPr>
            <a:spLocks noGrp="1"/>
          </p:cNvSpPr>
          <p:nvPr>
            <p:ph type="pic" sz="quarter" idx="10"/>
          </p:nvPr>
        </p:nvSpPr>
        <p:spPr>
          <a:xfrm>
            <a:off x="1424066" y="1160463"/>
            <a:ext cx="4557008" cy="2347235"/>
          </a:xfrm>
        </p:spPr>
        <p:txBody>
          <a:bodyPr/>
          <a:lstStyle/>
          <a:p>
            <a:endParaRPr kumimoji="1" lang="zh-CN" altLang="en-US"/>
          </a:p>
        </p:txBody>
      </p:sp>
      <p:sp>
        <p:nvSpPr>
          <p:cNvPr id="114" name="图片占位符 5"/>
          <p:cNvSpPr>
            <a:spLocks noGrp="1"/>
          </p:cNvSpPr>
          <p:nvPr>
            <p:ph type="pic" sz="quarter" idx="11"/>
          </p:nvPr>
        </p:nvSpPr>
        <p:spPr>
          <a:xfrm>
            <a:off x="6831717" y="1160463"/>
            <a:ext cx="4557008" cy="2347235"/>
          </a:xfrm>
        </p:spPr>
        <p:txBody>
          <a:bodyPr/>
          <a:lstStyle/>
          <a:p>
            <a:endParaRPr kumimoji="1" lang="zh-CN" altLang="en-US"/>
          </a:p>
        </p:txBody>
      </p:sp>
      <p:sp>
        <p:nvSpPr>
          <p:cNvPr id="115" name="图片占位符 5"/>
          <p:cNvSpPr>
            <a:spLocks noGrp="1"/>
          </p:cNvSpPr>
          <p:nvPr>
            <p:ph type="pic" sz="quarter" idx="12"/>
          </p:nvPr>
        </p:nvSpPr>
        <p:spPr>
          <a:xfrm>
            <a:off x="810621" y="3890053"/>
            <a:ext cx="4557008" cy="2347235"/>
          </a:xfrm>
        </p:spPr>
        <p:txBody>
          <a:bodyPr/>
          <a:lstStyle/>
          <a:p>
            <a:endParaRPr kumimoji="1" lang="zh-CN" altLang="en-US"/>
          </a:p>
        </p:txBody>
      </p:sp>
      <p:sp>
        <p:nvSpPr>
          <p:cNvPr id="116" name="图片占位符 5"/>
          <p:cNvSpPr>
            <a:spLocks noGrp="1"/>
          </p:cNvSpPr>
          <p:nvPr>
            <p:ph type="pic" sz="quarter" idx="13"/>
          </p:nvPr>
        </p:nvSpPr>
        <p:spPr>
          <a:xfrm>
            <a:off x="6218272" y="3890053"/>
            <a:ext cx="4557008" cy="2347235"/>
          </a:xfrm>
        </p:spPr>
        <p:txBody>
          <a:bodyPr/>
          <a:lstStyle/>
          <a:p>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转场页">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60400" y="6235700"/>
            <a:ext cx="2921000" cy="365125"/>
          </a:xfrm>
          <a:prstGeom prst="rect">
            <a:avLst/>
          </a:prstGeom>
        </p:spPr>
        <p:txBody>
          <a:bodyPr/>
          <a:lstStyle/>
          <a:p>
            <a:fld id="{D6478642-F5CF-47BB-99CE-6B8ED7A71BD2}" type="datetimeFigureOut">
              <a:rPr lang="zh-CN" altLang="en-US" smtClean="0"/>
            </a:fld>
            <a:endParaRPr lang="zh-CN" altLang="en-US"/>
          </a:p>
        </p:txBody>
      </p:sp>
      <p:sp>
        <p:nvSpPr>
          <p:cNvPr id="3" name="页脚占位符 2"/>
          <p:cNvSpPr>
            <a:spLocks noGrp="1"/>
          </p:cNvSpPr>
          <p:nvPr>
            <p:ph type="ftr" sz="quarter" idx="11"/>
          </p:nvPr>
        </p:nvSpPr>
        <p:spPr>
          <a:xfrm>
            <a:off x="4038600" y="623570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235700"/>
            <a:ext cx="2905340" cy="365125"/>
          </a:xfrm>
          <a:prstGeom prst="rect">
            <a:avLst/>
          </a:prstGeom>
        </p:spPr>
        <p:txBody>
          <a:bodyPr/>
          <a:lstStyle/>
          <a:p>
            <a:fld id="{DA0C4C2A-0013-4D0D-BA0B-DE308E42093C}" type="slidenum">
              <a:rPr lang="zh-CN" altLang="en-US" smtClean="0"/>
            </a:fld>
            <a:endParaRPr lang="zh-CN" altLang="en-US"/>
          </a:p>
        </p:txBody>
      </p:sp>
      <p:pic>
        <p:nvPicPr>
          <p:cNvPr id="5" name="图片 4"/>
          <p:cNvPicPr>
            <a:picLocks noChangeAspect="1"/>
          </p:cNvPicPr>
          <p:nvPr userDrawn="1"/>
        </p:nvPicPr>
        <p:blipFill>
          <a:blip r:embed="rId2">
            <a:alphaModFix amt="3000"/>
            <a:lum contrast="100000"/>
          </a:blip>
          <a:stretch>
            <a:fillRect/>
          </a:stretch>
        </p:blipFill>
        <p:spPr>
          <a:xfrm>
            <a:off x="8505934" y="-278834"/>
            <a:ext cx="7372131" cy="7415667"/>
          </a:xfrm>
          <a:prstGeom prst="rect">
            <a:avLst/>
          </a:prstGeom>
        </p:spPr>
      </p:pic>
      <p:pic>
        <p:nvPicPr>
          <p:cNvPr id="6" name="图片 5"/>
          <p:cNvPicPr>
            <a:picLocks noChangeAspect="1"/>
          </p:cNvPicPr>
          <p:nvPr userDrawn="1"/>
        </p:nvPicPr>
        <p:blipFill>
          <a:blip r:embed="rId2">
            <a:alphaModFix amt="3000"/>
            <a:lum contrast="100000"/>
          </a:blip>
          <a:stretch>
            <a:fillRect/>
          </a:stretch>
        </p:blipFill>
        <p:spPr>
          <a:xfrm>
            <a:off x="-3686066" y="-278834"/>
            <a:ext cx="7372131" cy="7415667"/>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60400" y="6235700"/>
            <a:ext cx="2921000" cy="365125"/>
          </a:xfrm>
          <a:prstGeom prst="rect">
            <a:avLst/>
          </a:prstGeom>
        </p:spPr>
        <p:txBody>
          <a:bodyPr/>
          <a:lstStyle/>
          <a:p>
            <a:fld id="{D6478642-F5CF-47BB-99CE-6B8ED7A71BD2}" type="datetimeFigureOut">
              <a:rPr lang="zh-CN" altLang="en-US" smtClean="0"/>
            </a:fld>
            <a:endParaRPr lang="zh-CN" altLang="en-US"/>
          </a:p>
        </p:txBody>
      </p:sp>
      <p:sp>
        <p:nvSpPr>
          <p:cNvPr id="3" name="页脚占位符 2"/>
          <p:cNvSpPr>
            <a:spLocks noGrp="1"/>
          </p:cNvSpPr>
          <p:nvPr>
            <p:ph type="ftr" sz="quarter" idx="11"/>
          </p:nvPr>
        </p:nvSpPr>
        <p:spPr>
          <a:xfrm>
            <a:off x="4038600" y="623570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235700"/>
            <a:ext cx="2905340" cy="365125"/>
          </a:xfrm>
          <a:prstGeom prst="rect">
            <a:avLst/>
          </a:prstGeom>
        </p:spPr>
        <p:txBody>
          <a:bodyPr/>
          <a:lstStyle/>
          <a:p>
            <a:fld id="{DA0C4C2A-0013-4D0D-BA0B-DE308E42093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结尾版式1">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a:xfrm>
            <a:off x="4038600" y="6235700"/>
            <a:ext cx="4114800" cy="365125"/>
          </a:xfrm>
          <a:prstGeom prst="rect">
            <a:avLst/>
          </a:prstGeom>
        </p:spPr>
        <p:txBody>
          <a:bodyPr/>
          <a:lstStyle/>
          <a:p>
            <a:endParaRPr lang="zh-CN" altLang="en-US"/>
          </a:p>
        </p:txBody>
      </p:sp>
      <p:sp>
        <p:nvSpPr>
          <p:cNvPr id="4" name="灯片编号占位符 3"/>
          <p:cNvSpPr>
            <a:spLocks noGrp="1"/>
          </p:cNvSpPr>
          <p:nvPr>
            <p:ph type="sldNum" sz="quarter" idx="11"/>
          </p:nvPr>
        </p:nvSpPr>
        <p:spPr>
          <a:xfrm>
            <a:off x="8610600" y="6235700"/>
            <a:ext cx="2905340" cy="365125"/>
          </a:xfrm>
          <a:prstGeom prst="rect">
            <a:avLst/>
          </a:prstGeom>
        </p:spPr>
        <p:txBody>
          <a:bodyPr/>
          <a:lstStyle/>
          <a:p>
            <a:fld id="{DA0C4C2A-0013-4D0D-BA0B-DE308E42093C}" type="slidenum">
              <a:rPr lang="zh-CN" altLang="en-US" smtClean="0"/>
            </a:fld>
            <a:endParaRPr lang="zh-CN" altLang="en-US"/>
          </a:p>
        </p:txBody>
      </p:sp>
      <p:sp>
        <p:nvSpPr>
          <p:cNvPr id="6" name="副标题 2"/>
          <p:cNvSpPr>
            <a:spLocks noGrp="1"/>
          </p:cNvSpPr>
          <p:nvPr>
            <p:ph type="subTitle" idx="1"/>
          </p:nvPr>
        </p:nvSpPr>
        <p:spPr>
          <a:xfrm>
            <a:off x="803275" y="3658405"/>
            <a:ext cx="5292725" cy="508452"/>
          </a:xfrm>
        </p:spPr>
        <p:txBody>
          <a:bodyPr lIns="0">
            <a:normAutofit/>
          </a:bodyPr>
          <a:lstStyle>
            <a:lvl1pPr marL="0" indent="0" algn="dist">
              <a:lnSpc>
                <a:spcPct val="12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12" name="文本占位符 111"/>
          <p:cNvSpPr>
            <a:spLocks noGrp="1"/>
          </p:cNvSpPr>
          <p:nvPr>
            <p:ph type="body" sz="quarter" idx="14"/>
          </p:nvPr>
        </p:nvSpPr>
        <p:spPr>
          <a:xfrm>
            <a:off x="803275" y="1130300"/>
            <a:ext cx="5292726" cy="2501900"/>
          </a:xfrm>
        </p:spPr>
        <p:txBody>
          <a:bodyPr anchor="b" anchorCtr="0">
            <a:normAutofit/>
          </a:bodyPr>
          <a:lstStyle>
            <a:lvl1pPr marL="0" indent="0" algn="dist">
              <a:buNone/>
              <a:defRPr sz="4400" b="1">
                <a:solidFill>
                  <a:schemeClr val="accent2"/>
                </a:solidFill>
              </a:defRPr>
            </a:lvl1pPr>
          </a:lstStyle>
          <a:p>
            <a:pPr lvl="0"/>
            <a:r>
              <a:rPr kumimoji="1" lang="zh-CN" altLang="en-US" dirty="0"/>
              <a:t>单击此处编辑母版文本样式</a:t>
            </a:r>
            <a:endParaRPr kumimoji="1" lang="zh-CN" altLang="en-US" dirty="0"/>
          </a:p>
        </p:txBody>
      </p:sp>
      <p:sp>
        <p:nvSpPr>
          <p:cNvPr id="113" name="日期占位符 3"/>
          <p:cNvSpPr txBox="1"/>
          <p:nvPr userDrawn="1"/>
        </p:nvSpPr>
        <p:spPr>
          <a:xfrm>
            <a:off x="803274" y="6235699"/>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自强、弘毅、求是、拓新</a:t>
            </a:r>
            <a:endParaRPr lang="zh-CN" altLang="en-US" dirty="0"/>
          </a:p>
        </p:txBody>
      </p:sp>
      <p:grpSp>
        <p:nvGrpSpPr>
          <p:cNvPr id="115" name="组合 114"/>
          <p:cNvGrpSpPr/>
          <p:nvPr userDrawn="1"/>
        </p:nvGrpSpPr>
        <p:grpSpPr>
          <a:xfrm>
            <a:off x="817123" y="468793"/>
            <a:ext cx="1480571" cy="458860"/>
            <a:chOff x="2558030" y="228446"/>
            <a:chExt cx="6774643" cy="2099603"/>
          </a:xfrm>
        </p:grpSpPr>
        <p:grpSp>
          <p:nvGrpSpPr>
            <p:cNvPr id="116" name="íšḻîďê"/>
            <p:cNvGrpSpPr/>
            <p:nvPr userDrawn="1"/>
          </p:nvGrpSpPr>
          <p:grpSpPr>
            <a:xfrm>
              <a:off x="2558030" y="228446"/>
              <a:ext cx="2085857" cy="2099603"/>
              <a:chOff x="3551238" y="3067050"/>
              <a:chExt cx="722313" cy="727075"/>
            </a:xfrm>
          </p:grpSpPr>
          <p:sp>
            <p:nvSpPr>
              <p:cNvPr id="14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14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7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7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7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7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17" name="íşḷïḑe"/>
            <p:cNvGrpSpPr/>
            <p:nvPr userDrawn="1"/>
          </p:nvGrpSpPr>
          <p:grpSpPr>
            <a:xfrm>
              <a:off x="4894762" y="471192"/>
              <a:ext cx="4437911" cy="1614111"/>
              <a:chOff x="4412452" y="3106738"/>
              <a:chExt cx="2312689" cy="841148"/>
            </a:xfrm>
          </p:grpSpPr>
          <p:grpSp>
            <p:nvGrpSpPr>
              <p:cNvPr id="118" name="îṥľíḑé"/>
              <p:cNvGrpSpPr/>
              <p:nvPr/>
            </p:nvGrpSpPr>
            <p:grpSpPr>
              <a:xfrm>
                <a:off x="4422776" y="3106738"/>
                <a:ext cx="2293937" cy="617538"/>
                <a:chOff x="4422776" y="3106738"/>
                <a:chExt cx="2293937" cy="617538"/>
              </a:xfrm>
            </p:grpSpPr>
            <p:sp>
              <p:nvSpPr>
                <p:cNvPr id="13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19" name="ïšľîḍê"/>
              <p:cNvGrpSpPr/>
              <p:nvPr/>
            </p:nvGrpSpPr>
            <p:grpSpPr>
              <a:xfrm>
                <a:off x="4412452" y="3781425"/>
                <a:ext cx="2312689" cy="166461"/>
                <a:chOff x="6986588" y="3521075"/>
                <a:chExt cx="1654176" cy="119063"/>
              </a:xfrm>
            </p:grpSpPr>
            <p:sp>
              <p:nvSpPr>
                <p:cNvPr id="12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sp>
        <p:nvSpPr>
          <p:cNvPr id="216" name="矩形 215"/>
          <p:cNvSpPr/>
          <p:nvPr userDrawn="1"/>
        </p:nvSpPr>
        <p:spPr>
          <a:xfrm>
            <a:off x="12014027" y="0"/>
            <a:ext cx="17797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7" name="图片占位符 216"/>
          <p:cNvSpPr>
            <a:spLocks noGrp="1"/>
          </p:cNvSpPr>
          <p:nvPr>
            <p:ph type="pic" sz="quarter" idx="15"/>
          </p:nvPr>
        </p:nvSpPr>
        <p:spPr>
          <a:xfrm>
            <a:off x="791686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218" name="任意形状 217"/>
          <p:cNvSpPr/>
          <p:nvPr userDrawn="1"/>
        </p:nvSpPr>
        <p:spPr>
          <a:xfrm>
            <a:off x="7812540" y="-86497"/>
            <a:ext cx="4270127" cy="7027086"/>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结尾版式2">
    <p:spTree>
      <p:nvGrpSpPr>
        <p:cNvPr id="1" name=""/>
        <p:cNvGrpSpPr/>
        <p:nvPr/>
      </p:nvGrpSpPr>
      <p:grpSpPr>
        <a:xfrm>
          <a:off x="0" y="0"/>
          <a:ext cx="0" cy="0"/>
          <a:chOff x="0" y="0"/>
          <a:chExt cx="0" cy="0"/>
        </a:xfrm>
      </p:grpSpPr>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
        <p:nvSpPr>
          <p:cNvPr id="3" name="页脚占位符 2"/>
          <p:cNvSpPr>
            <a:spLocks noGrp="1"/>
          </p:cNvSpPr>
          <p:nvPr>
            <p:ph type="ftr" sz="quarter" idx="10"/>
          </p:nvPr>
        </p:nvSpPr>
        <p:spPr>
          <a:xfrm>
            <a:off x="4038600" y="6235700"/>
            <a:ext cx="4114800" cy="365125"/>
          </a:xfrm>
          <a:prstGeom prst="rect">
            <a:avLst/>
          </a:prstGeom>
        </p:spPr>
        <p:txBody>
          <a:bodyPr/>
          <a:lstStyle/>
          <a:p>
            <a:endParaRPr lang="zh-CN" altLang="en-US"/>
          </a:p>
        </p:txBody>
      </p:sp>
      <p:sp>
        <p:nvSpPr>
          <p:cNvPr id="4" name="灯片编号占位符 3"/>
          <p:cNvSpPr>
            <a:spLocks noGrp="1"/>
          </p:cNvSpPr>
          <p:nvPr>
            <p:ph type="sldNum" sz="quarter" idx="11"/>
          </p:nvPr>
        </p:nvSpPr>
        <p:spPr>
          <a:xfrm>
            <a:off x="8610600" y="6235700"/>
            <a:ext cx="2905340" cy="365125"/>
          </a:xfrm>
          <a:prstGeom prst="rect">
            <a:avLst/>
          </a:prstGeom>
        </p:spPr>
        <p:txBody>
          <a:bodyPr/>
          <a:lstStyle/>
          <a:p>
            <a:fld id="{DA0C4C2A-0013-4D0D-BA0B-DE308E42093C}" type="slidenum">
              <a:rPr lang="zh-CN" altLang="en-US" smtClean="0"/>
            </a:fld>
            <a:endParaRPr lang="zh-CN" altLang="en-US"/>
          </a:p>
        </p:txBody>
      </p:sp>
      <p:sp>
        <p:nvSpPr>
          <p:cNvPr id="113" name="日期占位符 3"/>
          <p:cNvSpPr txBox="1"/>
          <p:nvPr userDrawn="1"/>
        </p:nvSpPr>
        <p:spPr>
          <a:xfrm>
            <a:off x="803274" y="6235699"/>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自强、弘毅、求是、拓新</a:t>
            </a:r>
            <a:endParaRPr lang="zh-CN" altLang="en-US" dirty="0"/>
          </a:p>
        </p:txBody>
      </p:sp>
      <p:sp>
        <p:nvSpPr>
          <p:cNvPr id="9" name="图片占位符 8"/>
          <p:cNvSpPr>
            <a:spLocks noGrp="1"/>
          </p:cNvSpPr>
          <p:nvPr>
            <p:ph type="pic" sz="quarter" idx="15"/>
          </p:nvPr>
        </p:nvSpPr>
        <p:spPr>
          <a:xfrm>
            <a:off x="0" y="0"/>
            <a:ext cx="12192000" cy="3632200"/>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p:spPr>
        <p:txBody>
          <a:bodyPr wrap="square">
            <a:noAutofit/>
          </a:bodyPr>
          <a:lstStyle/>
          <a:p>
            <a:endParaRPr kumimoji="1" lang="zh-CN" altLang="en-US" dirty="0"/>
          </a:p>
        </p:txBody>
      </p:sp>
      <p:grpSp>
        <p:nvGrpSpPr>
          <p:cNvPr id="7" name="íşḷïḑe"/>
          <p:cNvGrpSpPr/>
          <p:nvPr userDrawn="1"/>
        </p:nvGrpSpPr>
        <p:grpSpPr>
          <a:xfrm>
            <a:off x="10318826" y="6251198"/>
            <a:ext cx="1054401" cy="383497"/>
            <a:chOff x="4412452" y="3106738"/>
            <a:chExt cx="2312689" cy="841148"/>
          </a:xfrm>
        </p:grpSpPr>
        <p:grpSp>
          <p:nvGrpSpPr>
            <p:cNvPr id="8" name="îṥľíḑé"/>
            <p:cNvGrpSpPr/>
            <p:nvPr/>
          </p:nvGrpSpPr>
          <p:grpSpPr>
            <a:xfrm>
              <a:off x="4422776" y="3106738"/>
              <a:ext cx="2293937" cy="617538"/>
              <a:chOff x="4422776" y="3106738"/>
              <a:chExt cx="2293937" cy="617538"/>
            </a:xfrm>
          </p:grpSpPr>
          <p:sp>
            <p:nvSpPr>
              <p:cNvPr id="26"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0" name="ïšľîḍê"/>
            <p:cNvGrpSpPr/>
            <p:nvPr/>
          </p:nvGrpSpPr>
          <p:grpSpPr>
            <a:xfrm>
              <a:off x="4412452" y="3781425"/>
              <a:ext cx="2312689" cy="166461"/>
              <a:chOff x="6986588" y="3521075"/>
              <a:chExt cx="1654176" cy="119063"/>
            </a:xfrm>
          </p:grpSpPr>
          <p:sp>
            <p:nvSpPr>
              <p:cNvPr id="11"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引用">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grpSp>
        <p:nvGrpSpPr>
          <p:cNvPr id="108" name="组合 107"/>
          <p:cNvGrpSpPr/>
          <p:nvPr userDrawn="1"/>
        </p:nvGrpSpPr>
        <p:grpSpPr>
          <a:xfrm flipH="1">
            <a:off x="7081926" y="1542464"/>
            <a:ext cx="3346546" cy="2744651"/>
            <a:chOff x="5391486" y="1250127"/>
            <a:chExt cx="1521247" cy="1247642"/>
          </a:xfrm>
        </p:grpSpPr>
        <p:sp>
          <p:nvSpPr>
            <p:cNvPr id="109" name="任意形状 108"/>
            <p:cNvSpPr/>
            <p:nvPr/>
          </p:nvSpPr>
          <p:spPr>
            <a:xfrm>
              <a:off x="5391486" y="1250127"/>
              <a:ext cx="634765"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1" name="任意形状 110"/>
            <p:cNvSpPr/>
            <p:nvPr/>
          </p:nvSpPr>
          <p:spPr>
            <a:xfrm>
              <a:off x="6277968" y="1250127"/>
              <a:ext cx="634765"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grpSp>
      <p:sp>
        <p:nvSpPr>
          <p:cNvPr id="113" name="矩形标注 112"/>
          <p:cNvSpPr/>
          <p:nvPr userDrawn="1"/>
        </p:nvSpPr>
        <p:spPr>
          <a:xfrm>
            <a:off x="4295775" y="1792186"/>
            <a:ext cx="7092949" cy="3985468"/>
          </a:xfrm>
          <a:prstGeom prst="wedgeRectCallout">
            <a:avLst>
              <a:gd name="adj1" fmla="val -57128"/>
              <a:gd name="adj2" fmla="val -800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nSpc>
                <a:spcPct val="130000"/>
              </a:lnSpc>
            </a:pPr>
            <a:endParaRPr kumimoji="1" lang="en-US" altLang="zh-CN" sz="2000" dirty="0">
              <a:solidFill>
                <a:schemeClr val="tx1">
                  <a:lumMod val="75000"/>
                  <a:lumOff val="25000"/>
                </a:schemeClr>
              </a:solidFill>
            </a:endParaRPr>
          </a:p>
          <a:p>
            <a:pPr>
              <a:lnSpc>
                <a:spcPct val="130000"/>
              </a:lnSpc>
            </a:pPr>
            <a:endParaRPr kumimoji="1" lang="en-US" altLang="zh-CN" sz="2000" dirty="0">
              <a:solidFill>
                <a:schemeClr val="tx1">
                  <a:lumMod val="75000"/>
                  <a:lumOff val="25000"/>
                </a:schemeClr>
              </a:solidFill>
            </a:endParaRPr>
          </a:p>
          <a:p>
            <a:pPr>
              <a:lnSpc>
                <a:spcPct val="130000"/>
              </a:lnSpc>
            </a:pPr>
            <a:endParaRPr kumimoji="1" lang="en-US" altLang="zh-CN" sz="2000" dirty="0">
              <a:solidFill>
                <a:schemeClr val="tx1">
                  <a:lumMod val="75000"/>
                  <a:lumOff val="25000"/>
                </a:schemeClr>
              </a:solidFill>
            </a:endParaRPr>
          </a:p>
        </p:txBody>
      </p:sp>
      <p:sp>
        <p:nvSpPr>
          <p:cNvPr id="114" name="椭圆 113"/>
          <p:cNvSpPr/>
          <p:nvPr userDrawn="1"/>
        </p:nvSpPr>
        <p:spPr>
          <a:xfrm>
            <a:off x="994874" y="1801406"/>
            <a:ext cx="2586526" cy="2586526"/>
          </a:xfrm>
          <a:prstGeom prst="ellipse">
            <a:avLst/>
          </a:prstGeom>
          <a:noFill/>
          <a:ln cmpd="thickThin">
            <a:solidFill>
              <a:schemeClr val="accent2"/>
            </a:soli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7" name="图片占位符 116"/>
          <p:cNvSpPr>
            <a:spLocks noGrp="1"/>
          </p:cNvSpPr>
          <p:nvPr>
            <p:ph type="pic" sz="quarter" idx="10"/>
          </p:nvPr>
        </p:nvSpPr>
        <p:spPr>
          <a:xfrm>
            <a:off x="1139471" y="1946004"/>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solidFill>
              <a:schemeClr val="accent2"/>
            </a:solidFill>
          </a:ln>
        </p:spPr>
        <p:txBody>
          <a:bodyPr wrap="square">
            <a:noAutofit/>
          </a:bodyPr>
          <a:lstStyle/>
          <a:p>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单张图片1">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grpSp>
        <p:nvGrpSpPr>
          <p:cNvPr id="107" name="组合 106"/>
          <p:cNvGrpSpPr/>
          <p:nvPr userDrawn="1"/>
        </p:nvGrpSpPr>
        <p:grpSpPr>
          <a:xfrm>
            <a:off x="803275" y="1402933"/>
            <a:ext cx="5296364" cy="4835897"/>
            <a:chOff x="803275" y="1402933"/>
            <a:chExt cx="5296364" cy="4835897"/>
          </a:xfrm>
        </p:grpSpPr>
        <p:sp>
          <p:nvSpPr>
            <p:cNvPr id="108" name="矩形 107"/>
            <p:cNvSpPr/>
            <p:nvPr/>
          </p:nvSpPr>
          <p:spPr>
            <a:xfrm>
              <a:off x="806914" y="1402933"/>
              <a:ext cx="5292725" cy="483276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09" name="矩形 108"/>
            <p:cNvSpPr/>
            <p:nvPr/>
          </p:nvSpPr>
          <p:spPr>
            <a:xfrm>
              <a:off x="803275" y="1402933"/>
              <a:ext cx="136003" cy="11020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11" name="矩形 110"/>
            <p:cNvSpPr/>
            <p:nvPr/>
          </p:nvSpPr>
          <p:spPr>
            <a:xfrm>
              <a:off x="5959997" y="1402933"/>
              <a:ext cx="136003" cy="11020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12" name="矩形 111"/>
            <p:cNvSpPr/>
            <p:nvPr/>
          </p:nvSpPr>
          <p:spPr>
            <a:xfrm>
              <a:off x="808355" y="6111435"/>
              <a:ext cx="136003" cy="12739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13" name="矩形 112"/>
            <p:cNvSpPr/>
            <p:nvPr/>
          </p:nvSpPr>
          <p:spPr>
            <a:xfrm>
              <a:off x="5959997" y="6111435"/>
              <a:ext cx="136003" cy="12739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sp>
        <p:nvSpPr>
          <p:cNvPr id="5" name="图片占位符 4"/>
          <p:cNvSpPr>
            <a:spLocks noGrp="1"/>
          </p:cNvSpPr>
          <p:nvPr>
            <p:ph type="pic" sz="quarter" idx="11"/>
          </p:nvPr>
        </p:nvSpPr>
        <p:spPr>
          <a:xfrm>
            <a:off x="939278" y="1513139"/>
            <a:ext cx="5031536" cy="4598296"/>
          </a:xfrm>
        </p:spPr>
        <p:txBody>
          <a:bodyPr/>
          <a:lstStyle/>
          <a:p>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单张图片2">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5" name="图片占位符 4"/>
          <p:cNvSpPr>
            <a:spLocks noGrp="1"/>
          </p:cNvSpPr>
          <p:nvPr>
            <p:ph type="pic" sz="quarter" idx="11"/>
          </p:nvPr>
        </p:nvSpPr>
        <p:spPr>
          <a:xfrm>
            <a:off x="803275" y="1160464"/>
            <a:ext cx="10585450" cy="2344526"/>
          </a:xfrm>
        </p:spPr>
        <p:txBody>
          <a:bodyPr/>
          <a:lstStyle/>
          <a:p>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5" Type="http://schemas.openxmlformats.org/officeDocument/2006/relationships/theme" Target="../theme/theme3.xml"/><Relationship Id="rId14" Type="http://schemas.openxmlformats.org/officeDocument/2006/relationships/slideLayout" Target="../slideLayouts/slideLayout30.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03275" y="321475"/>
            <a:ext cx="7950200" cy="663575"/>
          </a:xfrm>
          <a:prstGeom prst="rect">
            <a:avLst/>
          </a:prstGeom>
        </p:spPr>
        <p:txBody>
          <a:bodyPr vert="horz" lIns="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03274" y="1130300"/>
            <a:ext cx="10712665" cy="5046663"/>
          </a:xfrm>
          <a:prstGeom prst="rect">
            <a:avLst/>
          </a:prstGeom>
        </p:spPr>
        <p:txBody>
          <a:bodyPr vert="horz" lIns="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10" name="页脚占位符 4"/>
          <p:cNvSpPr txBox="1"/>
          <p:nvPr userDrawn="1"/>
        </p:nvSpPr>
        <p:spPr>
          <a:xfrm>
            <a:off x="4038600" y="6242006"/>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03275" y="321475"/>
            <a:ext cx="7950200" cy="663575"/>
          </a:xfrm>
          <a:prstGeom prst="rect">
            <a:avLst/>
          </a:prstGeom>
        </p:spPr>
        <p:txBody>
          <a:bodyPr vert="horz" lIns="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03274" y="1130300"/>
            <a:ext cx="10712665" cy="5046663"/>
          </a:xfrm>
          <a:prstGeom prst="rect">
            <a:avLst/>
          </a:prstGeom>
        </p:spPr>
        <p:txBody>
          <a:bodyPr vert="horz" lIns="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10" name="页脚占位符 4"/>
          <p:cNvSpPr txBox="1"/>
          <p:nvPr userDrawn="1"/>
        </p:nvSpPr>
        <p:spPr>
          <a:xfrm>
            <a:off x="4038600" y="6242006"/>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4" Type="http://schemas.openxmlformats.org/officeDocument/2006/relationships/slideLayout" Target="../slideLayouts/slideLayout2.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8.png"/><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image" Target="../media/image18.png"/><Relationship Id="rId4" Type="http://schemas.openxmlformats.org/officeDocument/2006/relationships/tags" Target="../tags/tag16.xml"/><Relationship Id="rId3" Type="http://schemas.openxmlformats.org/officeDocument/2006/relationships/tags" Target="../tags/tag15.xml"/><Relationship Id="rId27" Type="http://schemas.openxmlformats.org/officeDocument/2006/relationships/slideLayout" Target="../slideLayouts/slideLayout6.xml"/><Relationship Id="rId26" Type="http://schemas.openxmlformats.org/officeDocument/2006/relationships/tags" Target="../tags/tag33.xml"/><Relationship Id="rId25" Type="http://schemas.openxmlformats.org/officeDocument/2006/relationships/tags" Target="../tags/tag32.xml"/><Relationship Id="rId24" Type="http://schemas.openxmlformats.org/officeDocument/2006/relationships/tags" Target="../tags/tag31.xml"/><Relationship Id="rId23" Type="http://schemas.openxmlformats.org/officeDocument/2006/relationships/tags" Target="../tags/tag30.xml"/><Relationship Id="rId22" Type="http://schemas.openxmlformats.org/officeDocument/2006/relationships/tags" Target="../tags/tag29.xml"/><Relationship Id="rId21" Type="http://schemas.openxmlformats.org/officeDocument/2006/relationships/image" Target="../media/image22.svg"/><Relationship Id="rId20" Type="http://schemas.openxmlformats.org/officeDocument/2006/relationships/image" Target="../media/image21.png"/><Relationship Id="rId2" Type="http://schemas.openxmlformats.org/officeDocument/2006/relationships/tags" Target="../tags/tag14.xml"/><Relationship Id="rId19" Type="http://schemas.openxmlformats.org/officeDocument/2006/relationships/tags" Target="../tags/tag28.xml"/><Relationship Id="rId18" Type="http://schemas.openxmlformats.org/officeDocument/2006/relationships/tags" Target="../tags/tag27.xml"/><Relationship Id="rId17" Type="http://schemas.openxmlformats.org/officeDocument/2006/relationships/tags" Target="../tags/tag26.xml"/><Relationship Id="rId16" Type="http://schemas.openxmlformats.org/officeDocument/2006/relationships/tags" Target="../tags/tag25.xml"/><Relationship Id="rId15" Type="http://schemas.openxmlformats.org/officeDocument/2006/relationships/tags" Target="../tags/tag24.xml"/><Relationship Id="rId14" Type="http://schemas.openxmlformats.org/officeDocument/2006/relationships/tags" Target="../tags/tag23.xml"/><Relationship Id="rId13" Type="http://schemas.openxmlformats.org/officeDocument/2006/relationships/image" Target="../media/image20.svg"/><Relationship Id="rId12" Type="http://schemas.openxmlformats.org/officeDocument/2006/relationships/image" Target="../media/image19.png"/><Relationship Id="rId11" Type="http://schemas.openxmlformats.org/officeDocument/2006/relationships/tags" Target="../tags/tag22.xml"/><Relationship Id="rId10" Type="http://schemas.openxmlformats.org/officeDocument/2006/relationships/tags" Target="../tags/tag21.xml"/><Relationship Id="rId1"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图片包含 树, 户外, 天空, 火车&#10;&#10;描述已自动生成"/>
          <p:cNvPicPr>
            <a:picLocks noGrp="1" noChangeAspect="1"/>
          </p:cNvPicPr>
          <p:nvPr>
            <p:ph type="pic" sz="quarter" idx="15"/>
          </p:nvPr>
        </p:nvPicPr>
        <p:blipFill>
          <a:blip r:embed="rId1">
            <a:extLst>
              <a:ext uri="{28A0092B-C50C-407E-A947-70E740481C1C}">
                <a14:useLocalDpi xmlns:a14="http://schemas.microsoft.com/office/drawing/2010/main" val="0"/>
              </a:ext>
            </a:extLst>
          </a:blip>
          <a:srcRect t="5667" b="5667"/>
          <a:stretch>
            <a:fillRect/>
          </a:stretch>
        </p:blipFill>
        <p:spPr/>
      </p:pic>
      <p:sp>
        <p:nvSpPr>
          <p:cNvPr id="6" name="标题 1"/>
          <p:cNvSpPr txBox="1"/>
          <p:nvPr/>
        </p:nvSpPr>
        <p:spPr>
          <a:xfrm>
            <a:off x="803276" y="4218520"/>
            <a:ext cx="10585448" cy="1216715"/>
          </a:xfrm>
          <a:prstGeom prst="rect">
            <a:avLst/>
          </a:prstGeom>
        </p:spPr>
        <p:txBody>
          <a:bodyPr tIns="0" bIns="0" anchor="ctr" anchorCtr="0">
            <a:normAutofit fontScale="8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altLang="zh-CN" sz="5400">
                <a:sym typeface="+mn-ea"/>
              </a:rPr>
              <a:t>Account Migration across Blockchain Shards using Fine-tuned Lock Mechanism</a:t>
            </a:r>
            <a:endParaRPr lang="zh-CN" altLang="en-US" sz="5400" b="1" dirty="0">
              <a:solidFill>
                <a:schemeClr val="accent2"/>
              </a:solidFill>
            </a:endParaRPr>
          </a:p>
        </p:txBody>
      </p:sp>
      <p:sp>
        <p:nvSpPr>
          <p:cNvPr id="8" name="文本占位符 34"/>
          <p:cNvSpPr txBox="1"/>
          <p:nvPr/>
        </p:nvSpPr>
        <p:spPr>
          <a:xfrm>
            <a:off x="803275" y="5389478"/>
            <a:ext cx="10585450" cy="595123"/>
          </a:xfrm>
          <a:prstGeom prst="rect">
            <a:avLst/>
          </a:prstGeom>
        </p:spPr>
        <p:txBody>
          <a:bodyPr lIns="72000" tIns="0" rIns="72000" bIns="0"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800" dirty="0">
                <a:solidFill>
                  <a:schemeClr val="tx1">
                    <a:lumMod val="75000"/>
                    <a:lumOff val="25000"/>
                  </a:schemeClr>
                </a:solidFill>
              </a:rPr>
              <a:t>汇报人：</a:t>
            </a:r>
            <a:r>
              <a:rPr lang="zh-CN" altLang="en-US" sz="1800" dirty="0">
                <a:solidFill>
                  <a:schemeClr val="tx1">
                    <a:lumMod val="75000"/>
                    <a:lumOff val="25000"/>
                  </a:schemeClr>
                </a:solidFill>
              </a:rPr>
              <a:t>范肖朋    时间：</a:t>
            </a:r>
            <a:r>
              <a:rPr lang="en-US" altLang="zh-CN" sz="1800" dirty="0">
                <a:solidFill>
                  <a:schemeClr val="tx1">
                    <a:lumMod val="75000"/>
                    <a:lumOff val="25000"/>
                  </a:schemeClr>
                </a:solidFill>
              </a:rPr>
              <a:t>2025.2.28</a:t>
            </a:r>
            <a:endParaRPr lang="zh-CN" altLang="en-US" sz="1800" dirty="0">
              <a:solidFill>
                <a:schemeClr val="tx1">
                  <a:lumMod val="75000"/>
                  <a:lumOff val="25000"/>
                </a:schemeClr>
              </a:solidFill>
            </a:endParaRPr>
          </a:p>
        </p:txBody>
      </p:sp>
      <p:grpSp>
        <p:nvGrpSpPr>
          <p:cNvPr id="84" name="组合 83"/>
          <p:cNvGrpSpPr/>
          <p:nvPr/>
        </p:nvGrpSpPr>
        <p:grpSpPr>
          <a:xfrm>
            <a:off x="5486400" y="3029505"/>
            <a:ext cx="1219200" cy="1231468"/>
            <a:chOff x="6678206" y="3208602"/>
            <a:chExt cx="1219200" cy="1231468"/>
          </a:xfrm>
        </p:grpSpPr>
        <p:sp>
          <p:nvSpPr>
            <p:cNvPr id="85" name="椭圆 84"/>
            <p:cNvSpPr/>
            <p:nvPr/>
          </p:nvSpPr>
          <p:spPr>
            <a:xfrm>
              <a:off x="6683774" y="3226438"/>
              <a:ext cx="1213632" cy="12136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grpSp>
          <p:nvGrpSpPr>
            <p:cNvPr id="86" name="íšḻîďê"/>
            <p:cNvGrpSpPr/>
            <p:nvPr/>
          </p:nvGrpSpPr>
          <p:grpSpPr>
            <a:xfrm>
              <a:off x="6678206" y="3208602"/>
              <a:ext cx="1219200" cy="1227234"/>
              <a:chOff x="3551238" y="3067050"/>
              <a:chExt cx="722313" cy="727075"/>
            </a:xfrm>
          </p:grpSpPr>
          <p:sp>
            <p:nvSpPr>
              <p:cNvPr id="87"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89"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4"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5"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6"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7"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9"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0"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1"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2"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3"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4"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5"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6"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7"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14"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18"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19"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20"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21"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22"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23"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24"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25"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28"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29"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30"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31"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32"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33"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1"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2"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3"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4"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5"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
        <p:nvSpPr>
          <p:cNvPr id="157" name="矩形 156"/>
          <p:cNvSpPr/>
          <p:nvPr/>
        </p:nvSpPr>
        <p:spPr>
          <a:xfrm>
            <a:off x="0" y="0"/>
            <a:ext cx="12192000" cy="16328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102102" y="1696052"/>
            <a:ext cx="2040890" cy="2214880"/>
          </a:xfrm>
          <a:prstGeom prst="rect">
            <a:avLst/>
          </a:prstGeom>
          <a:noFill/>
        </p:spPr>
        <p:txBody>
          <a:bodyPr wrap="none" lIns="0" rtlCol="0">
            <a:spAutoFit/>
          </a:bodyPr>
          <a:lstStyle/>
          <a:p>
            <a:pPr algn="l"/>
            <a:r>
              <a:rPr kumimoji="1" lang="en-US" altLang="zh-CN" sz="13800" b="1" dirty="0">
                <a:gradFill>
                  <a:gsLst>
                    <a:gs pos="0">
                      <a:schemeClr val="accent3">
                        <a:lumMod val="60000"/>
                        <a:lumOff val="40000"/>
                      </a:schemeClr>
                    </a:gs>
                    <a:gs pos="100000">
                      <a:schemeClr val="accent3">
                        <a:lumMod val="20000"/>
                        <a:lumOff val="80000"/>
                        <a:alpha val="0"/>
                      </a:schemeClr>
                    </a:gs>
                  </a:gsLst>
                  <a:lin ang="5400000" scaled="1"/>
                </a:gradFill>
              </a:rPr>
              <a:t>02</a:t>
            </a:r>
            <a:endParaRPr kumimoji="1" lang="zh-CN" altLang="en-US" sz="13800" b="1" dirty="0">
              <a:gradFill>
                <a:gsLst>
                  <a:gs pos="0">
                    <a:schemeClr val="accent3">
                      <a:lumMod val="60000"/>
                      <a:lumOff val="40000"/>
                    </a:schemeClr>
                  </a:gs>
                  <a:gs pos="100000">
                    <a:schemeClr val="accent3">
                      <a:lumMod val="20000"/>
                      <a:lumOff val="80000"/>
                      <a:alpha val="0"/>
                    </a:schemeClr>
                  </a:gs>
                </a:gsLst>
                <a:lin ang="5400000" scaled="1"/>
              </a:gradFill>
            </a:endParaRPr>
          </a:p>
        </p:txBody>
      </p:sp>
      <p:sp>
        <p:nvSpPr>
          <p:cNvPr id="9" name="文本占位符 39"/>
          <p:cNvSpPr txBox="1"/>
          <p:nvPr/>
        </p:nvSpPr>
        <p:spPr>
          <a:xfrm>
            <a:off x="3078999" y="3028846"/>
            <a:ext cx="6034004" cy="883197"/>
          </a:xfrm>
          <a:prstGeom prst="rect">
            <a:avLst/>
          </a:prstGeom>
        </p:spPr>
        <p:txBody>
          <a:bodyPr lIns="0" tIns="0" rIns="0" bIns="0" anchor="ctr" anchorCtr="0">
            <a:normAutofit fontScale="8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6000" b="1" dirty="0">
                <a:solidFill>
                  <a:schemeClr val="accent2"/>
                </a:solidFill>
                <a:sym typeface="+mn-ea"/>
              </a:rPr>
              <a:t>Fine-tuned Lock协议</a:t>
            </a:r>
            <a:endParaRPr lang="zh-CN" altLang="en-US" sz="6000" b="1" dirty="0">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SOTA Lock</a:t>
            </a:r>
            <a:r>
              <a:rPr lang="zh-CN" altLang="en-US"/>
              <a:t>协议与</a:t>
            </a:r>
            <a:r>
              <a:rPr lang="zh-CN" altLang="en-US" dirty="0">
                <a:sym typeface="+mn-ea"/>
              </a:rPr>
              <a:t>Fine-tuned Lock协议</a:t>
            </a:r>
            <a:r>
              <a:rPr lang="zh-CN" altLang="en-US" dirty="0">
                <a:sym typeface="+mn-ea"/>
              </a:rPr>
              <a:t>对比</a:t>
            </a:r>
            <a:endParaRPr lang="zh-CN" altLang="en-US" dirty="0">
              <a:sym typeface="+mn-ea"/>
            </a:endParaRPr>
          </a:p>
        </p:txBody>
      </p:sp>
      <p:pic>
        <p:nvPicPr>
          <p:cNvPr id="3" name="图片 2"/>
          <p:cNvPicPr>
            <a:picLocks noChangeAspect="1"/>
          </p:cNvPicPr>
          <p:nvPr/>
        </p:nvPicPr>
        <p:blipFill>
          <a:blip r:embed="rId1"/>
          <a:stretch>
            <a:fillRect/>
          </a:stretch>
        </p:blipFill>
        <p:spPr>
          <a:xfrm>
            <a:off x="1115060" y="1057275"/>
            <a:ext cx="4422775" cy="5603875"/>
          </a:xfrm>
          <a:prstGeom prst="rect">
            <a:avLst/>
          </a:prstGeom>
        </p:spPr>
      </p:pic>
      <p:sp>
        <p:nvSpPr>
          <p:cNvPr id="4" name="文本框 3"/>
          <p:cNvSpPr txBox="1"/>
          <p:nvPr/>
        </p:nvSpPr>
        <p:spPr>
          <a:xfrm>
            <a:off x="5825490" y="2239010"/>
            <a:ext cx="5688330" cy="2009140"/>
          </a:xfrm>
          <a:prstGeom prst="rect">
            <a:avLst/>
          </a:prstGeom>
        </p:spPr>
        <p:txBody>
          <a:bodyPr>
            <a:noAutofit/>
          </a:bodyPr>
          <a:p>
            <a:r>
              <a:rPr lang="en-US" altLang="zh-CN" sz="1600">
                <a:sym typeface="+mn-ea"/>
              </a:rPr>
              <a:t>SOTA Lock</a:t>
            </a:r>
            <a:r>
              <a:rPr lang="zh-CN" altLang="en-US" sz="1600">
                <a:sym typeface="+mn-ea"/>
              </a:rPr>
              <a:t>协议存在如下两个</a:t>
            </a:r>
            <a:r>
              <a:rPr lang="zh-CN" altLang="en-US" sz="1600">
                <a:sym typeface="+mn-ea"/>
              </a:rPr>
              <a:t>缺陷：</a:t>
            </a:r>
            <a:endParaRPr lang="zh-CN" altLang="en-US" sz="1600">
              <a:sym typeface="+mn-ea"/>
            </a:endParaRPr>
          </a:p>
          <a:p>
            <a:endParaRPr lang="zh-CN" altLang="en-US" sz="1600">
              <a:sym typeface="+mn-ea"/>
            </a:endParaRPr>
          </a:p>
          <a:p>
            <a:pPr indent="457200"/>
            <a:r>
              <a:rPr lang="zh-CN" altLang="en-US" sz="1600"/>
              <a:t>（</a:t>
            </a:r>
            <a:r>
              <a:rPr lang="en-US" altLang="zh-CN" sz="1600"/>
              <a:t>1</a:t>
            </a:r>
            <a:r>
              <a:rPr lang="zh-CN" altLang="en-US" sz="1600"/>
              <a:t>）特定账户在迁移期间的所有交易都必须在该账户的源分片中被锁定并积压。因此，这种</a:t>
            </a:r>
            <a:r>
              <a:rPr lang="zh-CN" altLang="en-US" sz="1600"/>
              <a:t>协议必然延长与目标账户相关的交易的完成时间。</a:t>
            </a:r>
            <a:endParaRPr lang="zh-CN" altLang="en-US" sz="1600"/>
          </a:p>
          <a:p>
            <a:endParaRPr lang="zh-CN" altLang="en-US" sz="1600"/>
          </a:p>
          <a:p>
            <a:pPr indent="457200"/>
            <a:r>
              <a:rPr lang="zh-CN" altLang="en-US" sz="1600"/>
              <a:t>（</a:t>
            </a:r>
            <a:r>
              <a:rPr lang="en-US" altLang="zh-CN" sz="1600"/>
              <a:t>2</a:t>
            </a:r>
            <a:r>
              <a:rPr lang="zh-CN" altLang="en-US" sz="1600"/>
              <a:t>）当迁移失败时（如迁移超时），没有提出恢复方案。</a:t>
            </a:r>
            <a:endParaRPr lang="zh-CN" altLang="en-US"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ym typeface="+mn-ea"/>
              </a:rPr>
              <a:t>Fine-tuned Lock协议</a:t>
            </a:r>
            <a:r>
              <a:rPr lang="en-US" altLang="zh-CN" dirty="0">
                <a:sym typeface="+mn-ea"/>
              </a:rPr>
              <a:t>——</a:t>
            </a:r>
            <a:r>
              <a:rPr lang="zh-CN" altLang="en-US" dirty="0">
                <a:sym typeface="+mn-ea"/>
              </a:rPr>
              <a:t>角色</a:t>
            </a:r>
            <a:endParaRPr lang="zh-CN" altLang="en-US" dirty="0">
              <a:sym typeface="+mn-ea"/>
            </a:endParaRPr>
          </a:p>
        </p:txBody>
      </p:sp>
      <p:pic>
        <p:nvPicPr>
          <p:cNvPr id="3" name="图片 2"/>
          <p:cNvPicPr>
            <a:picLocks noChangeAspect="1"/>
          </p:cNvPicPr>
          <p:nvPr/>
        </p:nvPicPr>
        <p:blipFill>
          <a:blip r:embed="rId1"/>
          <a:stretch>
            <a:fillRect/>
          </a:stretch>
        </p:blipFill>
        <p:spPr>
          <a:xfrm>
            <a:off x="360045" y="2061845"/>
            <a:ext cx="5638800" cy="3257550"/>
          </a:xfrm>
          <a:prstGeom prst="rect">
            <a:avLst/>
          </a:prstGeom>
        </p:spPr>
      </p:pic>
      <p:sp>
        <p:nvSpPr>
          <p:cNvPr id="4" name="文本框 3"/>
          <p:cNvSpPr txBox="1"/>
          <p:nvPr/>
        </p:nvSpPr>
        <p:spPr>
          <a:xfrm>
            <a:off x="6272530" y="1836738"/>
            <a:ext cx="5080000" cy="1814830"/>
          </a:xfrm>
          <a:prstGeom prst="rect">
            <a:avLst/>
          </a:prstGeom>
        </p:spPr>
        <p:txBody>
          <a:bodyPr>
            <a:spAutoFit/>
          </a:bodyPr>
          <a:p>
            <a:pPr indent="457200"/>
            <a:r>
              <a:rPr lang="zh-CN" altLang="en-US" sz="1600"/>
              <a:t>账户迁移触发器</a:t>
            </a:r>
            <a:r>
              <a:rPr lang="en-US" altLang="zh-CN" sz="1600"/>
              <a:t>(Account Migration Trigger)</a:t>
            </a:r>
            <a:r>
              <a:rPr lang="zh-CN" altLang="en-US" sz="1600"/>
              <a:t>：</a:t>
            </a:r>
            <a:r>
              <a:rPr lang="zh-CN" altLang="en-US" sz="1600"/>
              <a:t>用来来决定账户迁移。它是一个可信的协调器，运行账户分区算法。它可以是可信的第三方，也可以是信标委员会。例如，在</a:t>
            </a:r>
            <a:r>
              <a:rPr lang="en-US" altLang="zh-CN" sz="1600"/>
              <a:t> BrokerChain [15] </a:t>
            </a:r>
            <a:r>
              <a:rPr lang="zh-CN" altLang="en-US" sz="1600"/>
              <a:t>中，为了降低跨分片交易的比例并平衡各分片的工作负载，所谓的参考委员会通过运行账户分区算法来做出迁移决策。这样的参考委员会就是可信协调器的一个例子。</a:t>
            </a:r>
            <a:endParaRPr lang="zh-CN" altLang="en-US" sz="1600"/>
          </a:p>
        </p:txBody>
      </p:sp>
      <p:sp>
        <p:nvSpPr>
          <p:cNvPr id="5" name="文本框 4"/>
          <p:cNvSpPr txBox="1"/>
          <p:nvPr/>
        </p:nvSpPr>
        <p:spPr>
          <a:xfrm>
            <a:off x="6272530" y="4330065"/>
            <a:ext cx="5080000" cy="1568450"/>
          </a:xfrm>
          <a:prstGeom prst="rect">
            <a:avLst/>
          </a:prstGeom>
        </p:spPr>
        <p:txBody>
          <a:bodyPr>
            <a:spAutoFit/>
          </a:bodyPr>
          <a:p>
            <a:pPr indent="457200"/>
            <a:r>
              <a:rPr lang="zh-CN" altLang="en-US" sz="1600"/>
              <a:t>分片</a:t>
            </a:r>
            <a:r>
              <a:rPr lang="en-US" altLang="zh-CN" sz="1600"/>
              <a:t>(Shard)</a:t>
            </a:r>
            <a:r>
              <a:rPr lang="zh-CN" altLang="en-US" sz="1600"/>
              <a:t>：每个区块链分片维护其本地区块链，并存储整个系统中所有账户的一个子集。除了打包在账户之间转移代币的常规交易外，每个分片中的区块链节点还应将与账户迁移相关的交易打包进区块，并达成分片内的共识。由于账户并非始终位于固定的分片中，因此 每个分片都需要存储所有账户的位置。</a:t>
            </a:r>
            <a:endParaRPr lang="zh-CN" altLang="en-US"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ym typeface="+mn-ea"/>
              </a:rPr>
              <a:t>Fine-tuned Lock协议</a:t>
            </a:r>
            <a:r>
              <a:rPr lang="en-US" altLang="zh-CN" dirty="0">
                <a:sym typeface="+mn-ea"/>
              </a:rPr>
              <a:t>——</a:t>
            </a:r>
            <a:r>
              <a:rPr lang="zh-CN" altLang="en-US" dirty="0">
                <a:sym typeface="+mn-ea"/>
              </a:rPr>
              <a:t>流程</a:t>
            </a:r>
            <a:endParaRPr lang="zh-CN" altLang="en-US" dirty="0">
              <a:sym typeface="+mn-ea"/>
            </a:endParaRPr>
          </a:p>
        </p:txBody>
      </p:sp>
      <p:pic>
        <p:nvPicPr>
          <p:cNvPr id="3" name="图片 2"/>
          <p:cNvPicPr>
            <a:picLocks noChangeAspect="1"/>
          </p:cNvPicPr>
          <p:nvPr/>
        </p:nvPicPr>
        <p:blipFill>
          <a:blip r:embed="rId1"/>
          <a:stretch>
            <a:fillRect/>
          </a:stretch>
        </p:blipFill>
        <p:spPr>
          <a:xfrm>
            <a:off x="360045" y="2061845"/>
            <a:ext cx="5638800" cy="3257550"/>
          </a:xfrm>
          <a:prstGeom prst="rect">
            <a:avLst/>
          </a:prstGeom>
        </p:spPr>
      </p:pic>
      <p:sp>
        <p:nvSpPr>
          <p:cNvPr id="6" name="文本框 5"/>
          <p:cNvSpPr txBox="1"/>
          <p:nvPr/>
        </p:nvSpPr>
        <p:spPr>
          <a:xfrm>
            <a:off x="5751830" y="2285365"/>
            <a:ext cx="6277610" cy="2972435"/>
          </a:xfrm>
          <a:prstGeom prst="rect">
            <a:avLst/>
          </a:prstGeom>
        </p:spPr>
        <p:txBody>
          <a:bodyPr>
            <a:noAutofit/>
          </a:bodyPr>
          <a:p>
            <a:r>
              <a:rPr lang="zh-CN" altLang="en-US" sz="1600"/>
              <a:t>以下是提议的账户迁移协议的基本工作流程：</a:t>
            </a:r>
            <a:endParaRPr lang="zh-CN" altLang="en-US" sz="1600"/>
          </a:p>
          <a:p>
            <a:pPr indent="457200"/>
            <a:r>
              <a:rPr lang="zh-CN" altLang="en-US" sz="1600"/>
              <a:t>①</a:t>
            </a:r>
            <a:r>
              <a:rPr lang="en-US" altLang="zh-CN" sz="1600"/>
              <a:t> </a:t>
            </a:r>
            <a:r>
              <a:rPr lang="zh-CN" altLang="en-US" sz="1600"/>
              <a:t>请求迁移：请求将目标账户从源分片（</a:t>
            </a:r>
            <a:r>
              <a:rPr lang="en-US" altLang="zh-CN" sz="1600"/>
              <a:t>Source Shard</a:t>
            </a:r>
            <a:r>
              <a:rPr lang="zh-CN" altLang="en-US" sz="1600"/>
              <a:t>）迁移到目标分片（</a:t>
            </a:r>
            <a:r>
              <a:rPr lang="en-US" altLang="zh-CN" sz="1600"/>
              <a:t>Dest. Shard</a:t>
            </a:r>
            <a:r>
              <a:rPr lang="zh-CN" altLang="en-US" sz="1600"/>
              <a:t>）。</a:t>
            </a:r>
            <a:endParaRPr lang="zh-CN" altLang="en-US" sz="1600"/>
          </a:p>
          <a:p>
            <a:endParaRPr lang="zh-CN" altLang="en-US" sz="1600"/>
          </a:p>
          <a:p>
            <a:pPr indent="457200"/>
            <a:r>
              <a:rPr lang="zh-CN" altLang="en-US" sz="1600"/>
              <a:t>②</a:t>
            </a:r>
            <a:r>
              <a:rPr lang="en-US" altLang="zh-CN" sz="1600"/>
              <a:t> </a:t>
            </a:r>
            <a:r>
              <a:rPr lang="zh-CN" altLang="en-US" sz="1600"/>
              <a:t>源分片发送状态：源分片将目标账户的状态发送到目标分片。</a:t>
            </a:r>
            <a:endParaRPr lang="zh-CN" altLang="en-US" sz="1600"/>
          </a:p>
          <a:p>
            <a:endParaRPr lang="zh-CN" altLang="en-US" sz="1600"/>
          </a:p>
          <a:p>
            <a:pPr indent="457200"/>
            <a:r>
              <a:rPr lang="zh-CN" altLang="en-US" sz="1600"/>
              <a:t>③</a:t>
            </a:r>
            <a:r>
              <a:rPr lang="en-US" altLang="zh-CN" sz="1600"/>
              <a:t> </a:t>
            </a:r>
            <a:r>
              <a:rPr lang="zh-CN" altLang="en-US" sz="1600"/>
              <a:t>目标分片确认迁移：目标分片宣布目标账户的迁移已完成。</a:t>
            </a:r>
            <a:endParaRPr lang="zh-CN" altLang="en-US" sz="1600"/>
          </a:p>
          <a:p>
            <a:endParaRPr lang="zh-CN" altLang="en-US" sz="1600"/>
          </a:p>
          <a:p>
            <a:pPr indent="457200"/>
            <a:r>
              <a:rPr lang="zh-CN" altLang="en-US" sz="1600"/>
              <a:t>④</a:t>
            </a:r>
            <a:r>
              <a:rPr lang="en-US" altLang="zh-CN" sz="1600"/>
              <a:t> </a:t>
            </a:r>
            <a:r>
              <a:rPr lang="zh-CN" altLang="en-US" sz="1600"/>
              <a:t>源分片发送新状态和待处理交易：源分片将目标账户的最新状态和相关的待处理交易发送到目标分片。</a:t>
            </a:r>
            <a:endParaRPr lang="zh-CN" altLang="en-US"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ym typeface="+mn-ea"/>
              </a:rPr>
              <a:t>Fine-tuned Lock协议</a:t>
            </a:r>
            <a:r>
              <a:rPr lang="en-US" altLang="zh-CN" dirty="0">
                <a:sym typeface="+mn-ea"/>
              </a:rPr>
              <a:t>——</a:t>
            </a:r>
            <a:r>
              <a:rPr lang="zh-CN" altLang="en-US" dirty="0">
                <a:sym typeface="+mn-ea"/>
              </a:rPr>
              <a:t>完整</a:t>
            </a:r>
            <a:r>
              <a:rPr lang="zh-CN" altLang="en-US" dirty="0">
                <a:sym typeface="+mn-ea"/>
              </a:rPr>
              <a:t>过程</a:t>
            </a:r>
            <a:endParaRPr lang="zh-CN" altLang="en-US" dirty="0">
              <a:sym typeface="+mn-ea"/>
            </a:endParaRPr>
          </a:p>
        </p:txBody>
      </p:sp>
      <p:pic>
        <p:nvPicPr>
          <p:cNvPr id="6" name="图片 5"/>
          <p:cNvPicPr>
            <a:picLocks noChangeAspect="1"/>
          </p:cNvPicPr>
          <p:nvPr/>
        </p:nvPicPr>
        <p:blipFill>
          <a:blip r:embed="rId1"/>
          <a:stretch>
            <a:fillRect/>
          </a:stretch>
        </p:blipFill>
        <p:spPr>
          <a:xfrm>
            <a:off x="2691765" y="1402080"/>
            <a:ext cx="6882130" cy="37611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ym typeface="+mn-ea"/>
              </a:rPr>
              <a:t>Fine-tuned Lock协议</a:t>
            </a:r>
            <a:r>
              <a:rPr lang="en-US" altLang="zh-CN" dirty="0">
                <a:sym typeface="+mn-ea"/>
              </a:rPr>
              <a:t>——</a:t>
            </a:r>
            <a:r>
              <a:rPr lang="zh-CN" altLang="en-US" dirty="0">
                <a:sym typeface="+mn-ea"/>
              </a:rPr>
              <a:t>数据结构</a:t>
            </a:r>
            <a:endParaRPr lang="zh-CN" altLang="en-US" dirty="0">
              <a:sym typeface="+mn-ea"/>
            </a:endParaRPr>
          </a:p>
        </p:txBody>
      </p:sp>
      <p:pic>
        <p:nvPicPr>
          <p:cNvPr id="3" name="图片 2"/>
          <p:cNvPicPr>
            <a:picLocks noChangeAspect="1"/>
          </p:cNvPicPr>
          <p:nvPr/>
        </p:nvPicPr>
        <p:blipFill>
          <a:blip r:embed="rId1"/>
          <a:stretch>
            <a:fillRect/>
          </a:stretch>
        </p:blipFill>
        <p:spPr>
          <a:xfrm>
            <a:off x="3402330" y="1842770"/>
            <a:ext cx="4914900" cy="533400"/>
          </a:xfrm>
          <a:prstGeom prst="rect">
            <a:avLst/>
          </a:prstGeom>
        </p:spPr>
      </p:pic>
      <p:sp>
        <p:nvSpPr>
          <p:cNvPr id="4" name="文本框 3"/>
          <p:cNvSpPr txBox="1"/>
          <p:nvPr/>
        </p:nvSpPr>
        <p:spPr>
          <a:xfrm>
            <a:off x="715010" y="1281113"/>
            <a:ext cx="5080000" cy="337185"/>
          </a:xfrm>
          <a:prstGeom prst="rect">
            <a:avLst/>
          </a:prstGeom>
        </p:spPr>
        <p:txBody>
          <a:bodyPr>
            <a:spAutoFit/>
          </a:bodyPr>
          <a:p>
            <a:r>
              <a:rPr lang="zh-CN" altLang="en-US" sz="1600"/>
              <a:t>账户的状态由以下内容表示：</a:t>
            </a:r>
            <a:endParaRPr lang="zh-CN" altLang="en-US" sz="1600"/>
          </a:p>
        </p:txBody>
      </p:sp>
      <p:sp>
        <p:nvSpPr>
          <p:cNvPr id="5" name="文本框 4"/>
          <p:cNvSpPr txBox="1"/>
          <p:nvPr/>
        </p:nvSpPr>
        <p:spPr>
          <a:xfrm>
            <a:off x="3402330" y="2600325"/>
            <a:ext cx="6372225" cy="1355090"/>
          </a:xfrm>
          <a:prstGeom prst="rect">
            <a:avLst/>
          </a:prstGeom>
        </p:spPr>
        <p:txBody>
          <a:bodyPr anchor="ctr" anchorCtr="0">
            <a:noAutofit/>
          </a:bodyPr>
          <a:p>
            <a:r>
              <a:rPr lang="en-US" altLang="zh-CN" sz="1600"/>
              <a:t>Addr 	</a:t>
            </a:r>
            <a:r>
              <a:rPr lang="zh-CN" altLang="en-US" sz="1600"/>
              <a:t>：是账户地址。</a:t>
            </a:r>
            <a:endParaRPr lang="zh-CN" altLang="en-US" sz="1600"/>
          </a:p>
          <a:p>
            <a:r>
              <a:rPr lang="en-US" altLang="zh-CN" sz="1600"/>
              <a:t>Value 	</a:t>
            </a:r>
            <a:r>
              <a:rPr lang="zh-CN" altLang="en-US" sz="1600"/>
              <a:t>：表示账户余额。</a:t>
            </a:r>
            <a:endParaRPr lang="zh-CN" altLang="en-US" sz="1600"/>
          </a:p>
          <a:p>
            <a:r>
              <a:rPr lang="en-US" altLang="zh-CN" sz="1600"/>
              <a:t>Nonce 	</a:t>
            </a:r>
            <a:r>
              <a:rPr lang="zh-CN" altLang="en-US" sz="1600"/>
              <a:t>：</a:t>
            </a:r>
            <a:r>
              <a:rPr lang="en-US" altLang="zh-CN" sz="1600"/>
              <a:t> </a:t>
            </a:r>
            <a:r>
              <a:rPr lang="zh-CN" altLang="en-US" sz="1600"/>
              <a:t>是账户的一个属性，表示该账户发起的交易数量。</a:t>
            </a:r>
            <a:endParaRPr lang="zh-CN" altLang="en-US" sz="1600"/>
          </a:p>
          <a:p>
            <a:r>
              <a:rPr lang="en-US" altLang="zh-CN" sz="1600"/>
              <a:t>Location 	</a:t>
            </a:r>
            <a:r>
              <a:rPr lang="zh-CN" altLang="en-US" sz="1600"/>
              <a:t>：表示账户所在的位置。</a:t>
            </a:r>
            <a:endParaRPr lang="zh-CN" altLang="en-US" sz="1600"/>
          </a:p>
        </p:txBody>
      </p:sp>
      <p:sp>
        <p:nvSpPr>
          <p:cNvPr id="6" name="文本框 5"/>
          <p:cNvSpPr txBox="1"/>
          <p:nvPr/>
        </p:nvSpPr>
        <p:spPr>
          <a:xfrm>
            <a:off x="1099820" y="4298315"/>
            <a:ext cx="8803005" cy="2357120"/>
          </a:xfrm>
          <a:prstGeom prst="rect">
            <a:avLst/>
          </a:prstGeom>
        </p:spPr>
        <p:txBody>
          <a:bodyPr>
            <a:noAutofit/>
          </a:bodyPr>
          <a:p>
            <a:r>
              <a:rPr lang="zh-CN" altLang="en-US" sz="1600"/>
              <a:t>假设对于特定的分片 </a:t>
            </a:r>
            <a:r>
              <a:rPr lang="en-US" altLang="zh-CN" sz="1600"/>
              <a:t>S</a:t>
            </a:r>
            <a:r>
              <a:rPr lang="zh-CN" altLang="en-US" sz="1600"/>
              <a:t>。</a:t>
            </a:r>
            <a:endParaRPr lang="zh-CN" altLang="en-US" sz="1600"/>
          </a:p>
          <a:p>
            <a:endParaRPr lang="zh-CN" altLang="en-US" sz="1600"/>
          </a:p>
          <a:p>
            <a:r>
              <a:rPr lang="zh-CN" altLang="en-US" sz="1600"/>
              <a:t>在接受转入账户时， 它会将该账户状态中的 </a:t>
            </a:r>
            <a:r>
              <a:rPr lang="en-US" altLang="zh-CN" sz="1600"/>
              <a:t>Location </a:t>
            </a:r>
            <a:r>
              <a:rPr lang="zh-CN" altLang="en-US" sz="1600"/>
              <a:t>字段修改为 ‘</a:t>
            </a:r>
            <a:r>
              <a:rPr lang="en-US" altLang="zh-CN" sz="1600"/>
              <a:t>S’</a:t>
            </a:r>
            <a:r>
              <a:rPr lang="zh-CN" altLang="en-US" sz="1600"/>
              <a:t>。</a:t>
            </a:r>
            <a:endParaRPr lang="zh-CN" altLang="en-US" sz="1600"/>
          </a:p>
          <a:p>
            <a:endParaRPr lang="zh-CN" altLang="en-US" sz="1600"/>
          </a:p>
          <a:p>
            <a:r>
              <a:rPr lang="zh-CN" altLang="en-US" sz="1600"/>
              <a:t>当分片 </a:t>
            </a:r>
            <a:r>
              <a:rPr lang="en-US" altLang="zh-CN" sz="1600"/>
              <a:t>S </a:t>
            </a:r>
            <a:r>
              <a:rPr lang="zh-CN" altLang="en-US" sz="1600"/>
              <a:t>将账户迁移到分片 </a:t>
            </a:r>
            <a:r>
              <a:rPr lang="en-US" altLang="zh-CN" sz="1600"/>
              <a:t>D </a:t>
            </a:r>
            <a:r>
              <a:rPr lang="zh-CN" altLang="en-US" sz="1600"/>
              <a:t>时，分片 </a:t>
            </a:r>
            <a:r>
              <a:rPr lang="en-US" altLang="zh-CN" sz="1600"/>
              <a:t>S </a:t>
            </a:r>
            <a:r>
              <a:rPr lang="zh-CN" altLang="en-US" sz="1600"/>
              <a:t>会将 </a:t>
            </a:r>
            <a:r>
              <a:rPr lang="en-US" altLang="zh-CN" sz="1600"/>
              <a:t>Location </a:t>
            </a:r>
            <a:r>
              <a:rPr lang="zh-CN" altLang="en-US" sz="1600"/>
              <a:t>字段修改为‘ </a:t>
            </a:r>
            <a:r>
              <a:rPr lang="en-US" altLang="zh-CN" sz="1600"/>
              <a:t>to D’</a:t>
            </a:r>
            <a:r>
              <a:rPr lang="zh-CN" altLang="en-US" sz="1600"/>
              <a:t>。</a:t>
            </a:r>
            <a:endParaRPr lang="zh-CN" altLang="en-US" sz="1600"/>
          </a:p>
          <a:p>
            <a:endParaRPr lang="zh-CN" altLang="en-US" sz="1600"/>
          </a:p>
          <a:p>
            <a:r>
              <a:rPr lang="zh-CN" altLang="en-US" sz="1600"/>
              <a:t>迁移完成，分片 </a:t>
            </a:r>
            <a:r>
              <a:rPr lang="en-US" altLang="zh-CN" sz="1600"/>
              <a:t>S </a:t>
            </a:r>
            <a:r>
              <a:rPr lang="zh-CN" altLang="en-US" sz="1600"/>
              <a:t>会将 </a:t>
            </a:r>
            <a:r>
              <a:rPr lang="en-US" altLang="zh-CN" sz="1600"/>
              <a:t>Location </a:t>
            </a:r>
            <a:r>
              <a:rPr lang="zh-CN" altLang="en-US" sz="1600"/>
              <a:t>字段修改为‘</a:t>
            </a:r>
            <a:r>
              <a:rPr lang="en-US" altLang="zh-CN" sz="1600"/>
              <a:t>D’</a:t>
            </a:r>
            <a:r>
              <a:rPr lang="zh-CN" altLang="en-US" sz="1600"/>
              <a:t>。 </a:t>
            </a:r>
            <a:endParaRPr lang="zh-CN" altLang="en-US" sz="1600"/>
          </a:p>
          <a:p>
            <a:endParaRPr lang="zh-CN" altLang="en-US" sz="1600"/>
          </a:p>
          <a:p>
            <a:r>
              <a:rPr lang="zh-CN" altLang="en-US" sz="1600"/>
              <a:t>即使账户被迁移，分片 </a:t>
            </a:r>
            <a:r>
              <a:rPr lang="en-US" altLang="zh-CN" sz="1600"/>
              <a:t>S </a:t>
            </a:r>
            <a:r>
              <a:rPr lang="zh-CN" altLang="en-US" sz="1600"/>
              <a:t>也不会删除该账户的状态，从而确保账户在区块链中的可追溯性。</a:t>
            </a:r>
            <a:endParaRPr lang="zh-CN" altLang="en-US" sz="1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ym typeface="+mn-ea"/>
              </a:rPr>
              <a:t>Fine-tuned Lock协议</a:t>
            </a:r>
            <a:r>
              <a:rPr lang="en-US" altLang="zh-CN" dirty="0">
                <a:sym typeface="+mn-ea"/>
              </a:rPr>
              <a:t>——</a:t>
            </a:r>
            <a:r>
              <a:rPr lang="zh-CN" altLang="en-US" dirty="0">
                <a:sym typeface="+mn-ea"/>
              </a:rPr>
              <a:t>数据结构</a:t>
            </a:r>
            <a:endParaRPr lang="zh-CN" altLang="en-US" dirty="0">
              <a:sym typeface="+mn-ea"/>
            </a:endParaRPr>
          </a:p>
        </p:txBody>
      </p:sp>
      <p:sp>
        <p:nvSpPr>
          <p:cNvPr id="4" name="文本框 3"/>
          <p:cNvSpPr txBox="1"/>
          <p:nvPr/>
        </p:nvSpPr>
        <p:spPr>
          <a:xfrm>
            <a:off x="715010" y="1281430"/>
            <a:ext cx="8144510" cy="337185"/>
          </a:xfrm>
          <a:prstGeom prst="rect">
            <a:avLst/>
          </a:prstGeom>
        </p:spPr>
        <p:txBody>
          <a:bodyPr wrap="square">
            <a:spAutoFit/>
          </a:bodyPr>
          <a:p>
            <a:r>
              <a:rPr lang="zh-CN" altLang="en-US" sz="1600"/>
              <a:t>辅助交易：指与账户迁移相关的交易。在</a:t>
            </a:r>
            <a:r>
              <a:rPr lang="zh-CN" altLang="en-US" sz="1600"/>
              <a:t>本协议中，有四种类型的辅助交易</a:t>
            </a:r>
            <a:endParaRPr lang="zh-CN" altLang="en-US" sz="1600"/>
          </a:p>
        </p:txBody>
      </p:sp>
      <p:sp>
        <p:nvSpPr>
          <p:cNvPr id="6" name="文本框 5"/>
          <p:cNvSpPr txBox="1"/>
          <p:nvPr/>
        </p:nvSpPr>
        <p:spPr>
          <a:xfrm>
            <a:off x="715010" y="2203133"/>
            <a:ext cx="5080000" cy="337185"/>
          </a:xfrm>
          <a:prstGeom prst="rect">
            <a:avLst/>
          </a:prstGeom>
        </p:spPr>
        <p:txBody>
          <a:bodyPr>
            <a:spAutoFit/>
          </a:bodyPr>
          <a:p>
            <a:r>
              <a:rPr lang="zh-CN" altLang="en-US" sz="1600"/>
              <a:t>由账户迁移触发器发出的 </a:t>
            </a:r>
            <a:r>
              <a:rPr lang="en-US" altLang="zh-CN" sz="1600"/>
              <a:t>TX</a:t>
            </a:r>
            <a:r>
              <a:rPr lang="en-US" altLang="zh-CN" sz="1600" baseline="-25000"/>
              <a:t>aux1</a:t>
            </a:r>
            <a:r>
              <a:rPr lang="zh-CN" altLang="en-US" sz="1600"/>
              <a:t>：</a:t>
            </a:r>
            <a:endParaRPr lang="zh-CN" altLang="en-US" sz="1600"/>
          </a:p>
        </p:txBody>
      </p:sp>
      <p:pic>
        <p:nvPicPr>
          <p:cNvPr id="7" name="图片 6"/>
          <p:cNvPicPr>
            <a:picLocks noChangeAspect="1"/>
          </p:cNvPicPr>
          <p:nvPr/>
        </p:nvPicPr>
        <p:blipFill>
          <a:blip r:embed="rId1"/>
          <a:stretch>
            <a:fillRect/>
          </a:stretch>
        </p:blipFill>
        <p:spPr>
          <a:xfrm>
            <a:off x="3413760" y="2846705"/>
            <a:ext cx="4908550" cy="582295"/>
          </a:xfrm>
          <a:prstGeom prst="rect">
            <a:avLst/>
          </a:prstGeom>
        </p:spPr>
      </p:pic>
      <p:sp>
        <p:nvSpPr>
          <p:cNvPr id="8" name="文本框 7"/>
          <p:cNvSpPr txBox="1"/>
          <p:nvPr/>
        </p:nvSpPr>
        <p:spPr>
          <a:xfrm>
            <a:off x="847725" y="3485515"/>
            <a:ext cx="10053320" cy="2767330"/>
          </a:xfrm>
          <a:prstGeom prst="rect">
            <a:avLst/>
          </a:prstGeom>
        </p:spPr>
        <p:txBody>
          <a:bodyPr>
            <a:noAutofit/>
          </a:bodyPr>
          <a:p>
            <a:r>
              <a:rPr lang="zh-CN" altLang="en-US" sz="1600"/>
              <a:t>当账户迁移触发器做出迁移账户的决定时， 会向该账户所在的分片发送一个 </a:t>
            </a:r>
            <a:r>
              <a:rPr lang="en-US" altLang="zh-CN" sz="1600"/>
              <a:t>TXaux1</a:t>
            </a:r>
            <a:r>
              <a:rPr lang="zh-CN" altLang="en-US" sz="1600"/>
              <a:t>。</a:t>
            </a:r>
            <a:endParaRPr lang="zh-CN" altLang="en-US" sz="1600"/>
          </a:p>
          <a:p>
            <a:endParaRPr lang="zh-CN" altLang="en-US" sz="1600"/>
          </a:p>
          <a:p>
            <a:r>
              <a:rPr lang="en-US" altLang="zh-CN" sz="1600"/>
              <a:t>Addr 	</a:t>
            </a:r>
            <a:r>
              <a:rPr lang="zh-CN" altLang="en-US" sz="1600"/>
              <a:t>：表示要迁移的账户地址。</a:t>
            </a:r>
            <a:endParaRPr lang="zh-CN" altLang="en-US" sz="1600"/>
          </a:p>
          <a:p>
            <a:endParaRPr lang="zh-CN" altLang="en-US" sz="1600"/>
          </a:p>
          <a:p>
            <a:r>
              <a:rPr lang="en-US" altLang="zh-CN" sz="1600"/>
              <a:t>Source	</a:t>
            </a:r>
            <a:r>
              <a:rPr lang="zh-CN" altLang="en-US" sz="1600"/>
              <a:t>：表示该账户当前所在的分片。</a:t>
            </a:r>
            <a:endParaRPr lang="zh-CN" altLang="en-US" sz="1600"/>
          </a:p>
          <a:p>
            <a:endParaRPr lang="zh-CN" altLang="en-US" sz="1600"/>
          </a:p>
          <a:p>
            <a:r>
              <a:rPr lang="en-US" altLang="zh-CN" sz="1600"/>
              <a:t>Dest.	</a:t>
            </a:r>
            <a:r>
              <a:rPr lang="zh-CN" altLang="en-US" sz="1600"/>
              <a:t>：表示该账户指定迁移至的分片。</a:t>
            </a:r>
            <a:endParaRPr lang="zh-CN" altLang="en-US" sz="1600"/>
          </a:p>
          <a:p>
            <a:endParaRPr lang="zh-CN" altLang="en-US" sz="1600"/>
          </a:p>
          <a:p>
            <a:r>
              <a:rPr lang="en-US" altLang="zh-CN" sz="1600">
                <a:latin typeface="微软雅黑" panose="020B0503020204020204" charset="-122"/>
                <a:ea typeface="微软雅黑" panose="020B0503020204020204" charset="-122"/>
              </a:rPr>
              <a:t>τ	</a:t>
            </a:r>
            <a:r>
              <a:rPr lang="zh-CN" altLang="en-US" sz="1600">
                <a:latin typeface="微软雅黑" panose="020B0503020204020204" charset="-122"/>
                <a:ea typeface="微软雅黑" panose="020B0503020204020204" charset="-122"/>
              </a:rPr>
              <a:t>：</a:t>
            </a:r>
            <a:r>
              <a:rPr lang="zh-CN" altLang="en-US" sz="1600"/>
              <a:t>表示迁移操作的时间限制。</a:t>
            </a:r>
            <a:endParaRPr lang="zh-CN" altLang="en-US" sz="1600"/>
          </a:p>
          <a:p>
            <a:endParaRPr lang="zh-CN" altLang="en-US" sz="1600"/>
          </a:p>
          <a:p>
            <a:r>
              <a:rPr lang="zh-CN" altLang="en-US" sz="1600"/>
              <a:t>如果在时间</a:t>
            </a:r>
            <a:r>
              <a:rPr lang="en-US" altLang="zh-CN" sz="1600">
                <a:latin typeface="微软雅黑" panose="020B0503020204020204" charset="-122"/>
                <a:ea typeface="微软雅黑" panose="020B0503020204020204" charset="-122"/>
                <a:sym typeface="+mn-ea"/>
              </a:rPr>
              <a:t>τ</a:t>
            </a:r>
            <a:r>
              <a:rPr lang="zh-CN" altLang="en-US" sz="1600"/>
              <a:t>内迁移未完成，则此次迁移被视为失败。</a:t>
            </a:r>
            <a:endParaRPr lang="zh-CN" altLang="en-US" sz="1600"/>
          </a:p>
          <a:p>
            <a:endParaRPr lang="zh-CN" altLang="en-US" sz="1600"/>
          </a:p>
          <a:p>
            <a:endParaRPr lang="zh-CN" altLang="en-US" sz="1600"/>
          </a:p>
          <a:p>
            <a:endParaRPr lang="zh-CN" altLang="en-US"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ym typeface="+mn-ea"/>
              </a:rPr>
              <a:t>Fine-tuned Lock协议</a:t>
            </a:r>
            <a:r>
              <a:rPr lang="en-US" altLang="zh-CN" dirty="0">
                <a:sym typeface="+mn-ea"/>
              </a:rPr>
              <a:t>——</a:t>
            </a:r>
            <a:r>
              <a:rPr lang="zh-CN" altLang="en-US" dirty="0">
                <a:sym typeface="+mn-ea"/>
              </a:rPr>
              <a:t>数据结构</a:t>
            </a:r>
            <a:endParaRPr lang="zh-CN" altLang="en-US" dirty="0">
              <a:sym typeface="+mn-ea"/>
            </a:endParaRPr>
          </a:p>
        </p:txBody>
      </p:sp>
      <p:sp>
        <p:nvSpPr>
          <p:cNvPr id="4" name="文本框 3"/>
          <p:cNvSpPr txBox="1"/>
          <p:nvPr/>
        </p:nvSpPr>
        <p:spPr>
          <a:xfrm>
            <a:off x="715010" y="1281430"/>
            <a:ext cx="8144510" cy="337185"/>
          </a:xfrm>
          <a:prstGeom prst="rect">
            <a:avLst/>
          </a:prstGeom>
        </p:spPr>
        <p:txBody>
          <a:bodyPr wrap="square">
            <a:spAutoFit/>
          </a:bodyPr>
          <a:p>
            <a:r>
              <a:rPr lang="zh-CN" altLang="en-US" sz="1600"/>
              <a:t>辅助交易：指与账户迁移相关的交易。在</a:t>
            </a:r>
            <a:r>
              <a:rPr lang="zh-CN" altLang="en-US" sz="1600"/>
              <a:t>本协议中，有四种类型的辅助交易</a:t>
            </a:r>
            <a:endParaRPr lang="zh-CN" altLang="en-US" sz="1600"/>
          </a:p>
        </p:txBody>
      </p:sp>
      <p:sp>
        <p:nvSpPr>
          <p:cNvPr id="6" name="文本框 5"/>
          <p:cNvSpPr txBox="1"/>
          <p:nvPr/>
        </p:nvSpPr>
        <p:spPr>
          <a:xfrm>
            <a:off x="715010" y="2203450"/>
            <a:ext cx="8455660" cy="337185"/>
          </a:xfrm>
          <a:prstGeom prst="rect">
            <a:avLst/>
          </a:prstGeom>
        </p:spPr>
        <p:txBody>
          <a:bodyPr wrap="square">
            <a:spAutoFit/>
          </a:bodyPr>
          <a:p>
            <a:r>
              <a:rPr lang="zh-CN" altLang="en-US" sz="1600"/>
              <a:t>在就</a:t>
            </a:r>
            <a:r>
              <a:rPr lang="en-US" altLang="zh-CN" sz="1600"/>
              <a:t> </a:t>
            </a:r>
            <a:r>
              <a:rPr lang="en-US" altLang="zh-CN" sz="1600">
                <a:sym typeface="+mn-ea"/>
              </a:rPr>
              <a:t>TX</a:t>
            </a:r>
            <a:r>
              <a:rPr lang="en-US" altLang="zh-CN" sz="1600" baseline="-25000">
                <a:sym typeface="+mn-ea"/>
              </a:rPr>
              <a:t>aux1</a:t>
            </a:r>
            <a:r>
              <a:rPr lang="en-US" altLang="zh-CN" sz="1600"/>
              <a:t> </a:t>
            </a:r>
            <a:r>
              <a:rPr lang="zh-CN" altLang="en-US" sz="1600"/>
              <a:t>达成共识后，源分片生成并将其发送至目标分片</a:t>
            </a:r>
            <a:r>
              <a:rPr lang="zh-CN" altLang="en-US" sz="1600">
                <a:sym typeface="+mn-ea"/>
              </a:rPr>
              <a:t>一个</a:t>
            </a:r>
            <a:r>
              <a:rPr lang="en-US" altLang="zh-CN" sz="1600">
                <a:sym typeface="+mn-ea"/>
              </a:rPr>
              <a:t> TX</a:t>
            </a:r>
            <a:r>
              <a:rPr lang="en-US" altLang="zh-CN" sz="1600" baseline="-25000">
                <a:sym typeface="+mn-ea"/>
              </a:rPr>
              <a:t>aux2</a:t>
            </a:r>
            <a:r>
              <a:rPr lang="en-US" altLang="zh-CN" sz="1600">
                <a:sym typeface="+mn-ea"/>
              </a:rPr>
              <a:t> </a:t>
            </a:r>
            <a:r>
              <a:rPr lang="zh-CN" altLang="en-US" sz="1600"/>
              <a:t>：</a:t>
            </a:r>
            <a:endParaRPr lang="zh-CN" altLang="en-US" sz="1600"/>
          </a:p>
        </p:txBody>
      </p:sp>
      <p:sp>
        <p:nvSpPr>
          <p:cNvPr id="8" name="文本框 7"/>
          <p:cNvSpPr txBox="1"/>
          <p:nvPr/>
        </p:nvSpPr>
        <p:spPr>
          <a:xfrm>
            <a:off x="847725" y="3622675"/>
            <a:ext cx="10053320" cy="3003550"/>
          </a:xfrm>
          <a:prstGeom prst="rect">
            <a:avLst/>
          </a:prstGeom>
        </p:spPr>
        <p:txBody>
          <a:bodyPr>
            <a:noAutofit/>
          </a:bodyPr>
          <a:p>
            <a:endParaRPr lang="zh-CN" altLang="en-US" sz="1600"/>
          </a:p>
          <a:p>
            <a:r>
              <a:rPr lang="en-US" altLang="zh-CN" sz="1600"/>
              <a:t>State 	</a:t>
            </a:r>
            <a:r>
              <a:rPr lang="zh-CN" altLang="en-US" sz="1600"/>
              <a:t>：表示迁移中的账户状态。</a:t>
            </a:r>
            <a:endParaRPr lang="zh-CN" altLang="en-US" sz="1600"/>
          </a:p>
          <a:p>
            <a:endParaRPr lang="zh-CN" altLang="en-US" sz="1600"/>
          </a:p>
          <a:p>
            <a:r>
              <a:rPr lang="en-US" altLang="zh-CN" sz="1600"/>
              <a:t>H	</a:t>
            </a:r>
            <a:r>
              <a:rPr lang="zh-CN" altLang="en-US" sz="1600"/>
              <a:t>：表示源分片链中存储</a:t>
            </a:r>
            <a:r>
              <a:rPr lang="en-US" altLang="zh-CN" sz="1600"/>
              <a:t> TXaux1 </a:t>
            </a:r>
            <a:r>
              <a:rPr lang="zh-CN" altLang="en-US" sz="1600"/>
              <a:t>的区块高度</a:t>
            </a:r>
            <a:r>
              <a:rPr lang="zh-CN" altLang="en-US" sz="1600"/>
              <a:t>。</a:t>
            </a:r>
            <a:endParaRPr lang="zh-CN" altLang="en-US" sz="1600"/>
          </a:p>
          <a:p>
            <a:endParaRPr lang="zh-CN" altLang="en-US" sz="1600"/>
          </a:p>
          <a:p>
            <a:r>
              <a:rPr lang="en-US" altLang="zh-CN" sz="1600"/>
              <a:t>MP</a:t>
            </a:r>
            <a:r>
              <a:rPr lang="en-US" altLang="zh-CN" sz="1600" baseline="-25000"/>
              <a:t>aux1</a:t>
            </a:r>
            <a:r>
              <a:rPr lang="en-US" altLang="zh-CN" sz="1600"/>
              <a:t>	</a:t>
            </a:r>
            <a:r>
              <a:rPr lang="zh-CN" altLang="en-US" sz="1600"/>
              <a:t>：表示</a:t>
            </a:r>
            <a:r>
              <a:rPr lang="zh-CN" altLang="en-US" sz="1600">
                <a:latin typeface="微软雅黑" panose="020B0503020204020204" charset="-122"/>
                <a:ea typeface="微软雅黑" panose="020B0503020204020204" charset="-122"/>
              </a:rPr>
              <a:t>用于证明</a:t>
            </a:r>
            <a:r>
              <a:rPr lang="en-US" altLang="zh-CN" sz="1600">
                <a:latin typeface="微软雅黑" panose="020B0503020204020204" charset="-122"/>
                <a:ea typeface="微软雅黑" panose="020B0503020204020204" charset="-122"/>
              </a:rPr>
              <a:t> TX</a:t>
            </a:r>
            <a:r>
              <a:rPr lang="en-US" altLang="zh-CN" sz="1600" baseline="-25000">
                <a:latin typeface="微软雅黑" panose="020B0503020204020204" charset="-122"/>
                <a:ea typeface="微软雅黑" panose="020B0503020204020204" charset="-122"/>
              </a:rPr>
              <a:t>aux1</a:t>
            </a:r>
            <a:r>
              <a:rPr lang="en-US" altLang="zh-CN" sz="1600">
                <a:latin typeface="微软雅黑" panose="020B0503020204020204" charset="-122"/>
                <a:ea typeface="微软雅黑" panose="020B0503020204020204" charset="-122"/>
              </a:rPr>
              <a:t> </a:t>
            </a:r>
            <a:r>
              <a:rPr lang="zh-CN" altLang="en-US" sz="1600">
                <a:latin typeface="微软雅黑" panose="020B0503020204020204" charset="-122"/>
                <a:ea typeface="微软雅黑" panose="020B0503020204020204" charset="-122"/>
              </a:rPr>
              <a:t>存储在区块</a:t>
            </a:r>
            <a:r>
              <a:rPr lang="en-US" altLang="zh-CN" sz="1600">
                <a:latin typeface="微软雅黑" panose="020B0503020204020204" charset="-122"/>
                <a:ea typeface="微软雅黑" panose="020B0503020204020204" charset="-122"/>
              </a:rPr>
              <a:t> H </a:t>
            </a:r>
            <a:r>
              <a:rPr lang="zh-CN" altLang="en-US" sz="1600">
                <a:latin typeface="微软雅黑" panose="020B0503020204020204" charset="-122"/>
                <a:ea typeface="微软雅黑" panose="020B0503020204020204" charset="-122"/>
              </a:rPr>
              <a:t>中的默克尔证明。</a:t>
            </a:r>
            <a:endParaRPr lang="zh-CN" altLang="en-US" sz="1600">
              <a:latin typeface="微软雅黑" panose="020B0503020204020204" charset="-122"/>
              <a:ea typeface="微软雅黑" panose="020B0503020204020204" charset="-122"/>
            </a:endParaRPr>
          </a:p>
          <a:p>
            <a:endParaRPr lang="en-US" altLang="zh-CN" sz="1600">
              <a:latin typeface="微软雅黑" panose="020B0503020204020204" charset="-122"/>
              <a:ea typeface="微软雅黑" panose="020B0503020204020204" charset="-122"/>
            </a:endParaRPr>
          </a:p>
          <a:p>
            <a:r>
              <a:rPr lang="en-US" altLang="zh-CN" sz="1600">
                <a:latin typeface="微软雅黑" panose="020B0503020204020204" charset="-122"/>
                <a:ea typeface="微软雅黑" panose="020B0503020204020204" charset="-122"/>
              </a:rPr>
              <a:t>MP</a:t>
            </a:r>
            <a:r>
              <a:rPr lang="en-US" altLang="zh-CN" sz="1600" baseline="-25000">
                <a:latin typeface="微软雅黑" panose="020B0503020204020204" charset="-122"/>
                <a:ea typeface="微软雅黑" panose="020B0503020204020204" charset="-122"/>
              </a:rPr>
              <a:t>state</a:t>
            </a:r>
            <a:r>
              <a:rPr lang="en-US" altLang="zh-CN" sz="1600">
                <a:latin typeface="微软雅黑" panose="020B0503020204020204" charset="-122"/>
                <a:ea typeface="微软雅黑" panose="020B0503020204020204" charset="-122"/>
              </a:rPr>
              <a:t>	</a:t>
            </a:r>
            <a:r>
              <a:rPr lang="zh-CN" altLang="en-US" sz="1600">
                <a:latin typeface="微软雅黑" panose="020B0503020204020204" charset="-122"/>
                <a:ea typeface="微软雅黑" panose="020B0503020204020204" charset="-122"/>
              </a:rPr>
              <a:t>：</a:t>
            </a:r>
            <a:r>
              <a:rPr lang="zh-CN" altLang="en-US" sz="1600"/>
              <a:t>表示</a:t>
            </a:r>
            <a:r>
              <a:rPr lang="en-US" altLang="zh-CN" sz="1600"/>
              <a:t>state</a:t>
            </a:r>
            <a:r>
              <a:rPr lang="zh-CN" altLang="en-US" sz="1600">
                <a:latin typeface="微软雅黑" panose="020B0503020204020204" charset="-122"/>
                <a:ea typeface="微软雅黑" panose="020B0503020204020204" charset="-122"/>
                <a:sym typeface="+mn-ea"/>
              </a:rPr>
              <a:t>存储在区块</a:t>
            </a:r>
            <a:r>
              <a:rPr lang="en-US" altLang="zh-CN" sz="1600">
                <a:latin typeface="微软雅黑" panose="020B0503020204020204" charset="-122"/>
                <a:ea typeface="微软雅黑" panose="020B0503020204020204" charset="-122"/>
                <a:sym typeface="+mn-ea"/>
              </a:rPr>
              <a:t> H </a:t>
            </a:r>
            <a:r>
              <a:rPr lang="zh-CN" altLang="en-US" sz="1600">
                <a:latin typeface="微软雅黑" panose="020B0503020204020204" charset="-122"/>
                <a:ea typeface="微软雅黑" panose="020B0503020204020204" charset="-122"/>
                <a:sym typeface="+mn-ea"/>
              </a:rPr>
              <a:t>中的默克尔证明</a:t>
            </a:r>
            <a:r>
              <a:rPr lang="zh-CN" altLang="en-US" sz="1600"/>
              <a:t>。</a:t>
            </a:r>
            <a:endParaRPr lang="zh-CN" altLang="en-US" sz="1600"/>
          </a:p>
          <a:p>
            <a:endParaRPr lang="zh-CN" altLang="en-US" sz="1600"/>
          </a:p>
          <a:p>
            <a:endParaRPr lang="zh-CN" altLang="en-US" sz="1600"/>
          </a:p>
        </p:txBody>
      </p:sp>
      <p:pic>
        <p:nvPicPr>
          <p:cNvPr id="3" name="图片 2"/>
          <p:cNvPicPr>
            <a:picLocks noChangeAspect="1"/>
          </p:cNvPicPr>
          <p:nvPr/>
        </p:nvPicPr>
        <p:blipFill>
          <a:blip r:embed="rId1"/>
          <a:stretch>
            <a:fillRect/>
          </a:stretch>
        </p:blipFill>
        <p:spPr>
          <a:xfrm>
            <a:off x="2654300" y="2817495"/>
            <a:ext cx="6205220" cy="6115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ym typeface="+mn-ea"/>
              </a:rPr>
              <a:t>Fine-tuned Lock协议</a:t>
            </a:r>
            <a:r>
              <a:rPr lang="en-US" altLang="zh-CN" dirty="0">
                <a:sym typeface="+mn-ea"/>
              </a:rPr>
              <a:t>——</a:t>
            </a:r>
            <a:r>
              <a:rPr lang="zh-CN" altLang="en-US" dirty="0">
                <a:sym typeface="+mn-ea"/>
              </a:rPr>
              <a:t>数据结构</a:t>
            </a:r>
            <a:endParaRPr lang="zh-CN" altLang="en-US" dirty="0">
              <a:sym typeface="+mn-ea"/>
            </a:endParaRPr>
          </a:p>
        </p:txBody>
      </p:sp>
      <p:sp>
        <p:nvSpPr>
          <p:cNvPr id="4" name="文本框 3"/>
          <p:cNvSpPr txBox="1"/>
          <p:nvPr/>
        </p:nvSpPr>
        <p:spPr>
          <a:xfrm>
            <a:off x="715010" y="1281430"/>
            <a:ext cx="8144510" cy="337185"/>
          </a:xfrm>
          <a:prstGeom prst="rect">
            <a:avLst/>
          </a:prstGeom>
        </p:spPr>
        <p:txBody>
          <a:bodyPr wrap="square">
            <a:spAutoFit/>
          </a:bodyPr>
          <a:p>
            <a:r>
              <a:rPr lang="zh-CN" altLang="en-US" sz="1600"/>
              <a:t>辅助交易：指与账户迁移相关的交易。在</a:t>
            </a:r>
            <a:r>
              <a:rPr lang="zh-CN" altLang="en-US" sz="1600"/>
              <a:t>本协议中，有四种类型的辅助交易</a:t>
            </a:r>
            <a:endParaRPr lang="zh-CN" altLang="en-US" sz="1600"/>
          </a:p>
        </p:txBody>
      </p:sp>
      <p:sp>
        <p:nvSpPr>
          <p:cNvPr id="6" name="文本框 5"/>
          <p:cNvSpPr txBox="1"/>
          <p:nvPr/>
        </p:nvSpPr>
        <p:spPr>
          <a:xfrm>
            <a:off x="803275" y="1693545"/>
            <a:ext cx="10276840" cy="633095"/>
          </a:xfrm>
          <a:prstGeom prst="rect">
            <a:avLst/>
          </a:prstGeom>
        </p:spPr>
        <p:txBody>
          <a:bodyPr wrap="square">
            <a:noAutofit/>
          </a:bodyPr>
          <a:p>
            <a:r>
              <a:rPr lang="zh-CN" altLang="en-US" sz="1600"/>
              <a:t>当目标分片中的节点就迁移达成共识并接受转入账户后，目标分片将向所有其他分片广播</a:t>
            </a:r>
            <a:r>
              <a:rPr lang="en-US" altLang="zh-CN" sz="1600"/>
              <a:t> TX</a:t>
            </a:r>
            <a:r>
              <a:rPr lang="en-US" altLang="zh-CN" sz="1600" baseline="-25000"/>
              <a:t>ann</a:t>
            </a:r>
            <a:r>
              <a:rPr lang="zh-CN" altLang="en-US" sz="1600"/>
              <a:t>消息。</a:t>
            </a:r>
            <a:r>
              <a:rPr lang="en-US" altLang="zh-CN" sz="1600"/>
              <a:t> </a:t>
            </a:r>
            <a:endParaRPr lang="en-US" altLang="zh-CN" sz="1600"/>
          </a:p>
          <a:p>
            <a:r>
              <a:rPr lang="en-US" altLang="zh-CN" sz="1600"/>
              <a:t>TX</a:t>
            </a:r>
            <a:r>
              <a:rPr lang="en-US" altLang="zh-CN" sz="1600" baseline="-25000"/>
              <a:t>ann</a:t>
            </a:r>
            <a:r>
              <a:rPr lang="zh-CN" altLang="en-US" sz="1600"/>
              <a:t>的目的是让所有分片都将目标账户映射到目标分片。</a:t>
            </a:r>
            <a:r>
              <a:rPr lang="en-US" altLang="zh-CN" sz="1600"/>
              <a:t>TX</a:t>
            </a:r>
            <a:r>
              <a:rPr lang="en-US" altLang="zh-CN" sz="1600" baseline="-25000"/>
              <a:t>ann</a:t>
            </a:r>
            <a:r>
              <a:rPr lang="en-US" altLang="zh-CN" sz="1600"/>
              <a:t> </a:t>
            </a:r>
            <a:r>
              <a:rPr lang="zh-CN" altLang="en-US" sz="1600"/>
              <a:t>的结构如下所示</a:t>
            </a:r>
            <a:r>
              <a:rPr lang="zh-CN" altLang="en-US" sz="1600"/>
              <a:t>：</a:t>
            </a:r>
            <a:endParaRPr lang="zh-CN" altLang="en-US" sz="1600"/>
          </a:p>
        </p:txBody>
      </p:sp>
      <p:sp>
        <p:nvSpPr>
          <p:cNvPr id="8" name="文本框 7"/>
          <p:cNvSpPr txBox="1"/>
          <p:nvPr/>
        </p:nvSpPr>
        <p:spPr>
          <a:xfrm>
            <a:off x="847725" y="3622675"/>
            <a:ext cx="10053320" cy="3003550"/>
          </a:xfrm>
          <a:prstGeom prst="rect">
            <a:avLst/>
          </a:prstGeom>
        </p:spPr>
        <p:txBody>
          <a:bodyPr>
            <a:noAutofit/>
          </a:bodyPr>
          <a:p>
            <a:endParaRPr lang="zh-CN" altLang="en-US" sz="1600"/>
          </a:p>
          <a:p>
            <a:r>
              <a:rPr lang="en-US" altLang="zh-CN" sz="1600"/>
              <a:t>State 	</a:t>
            </a:r>
            <a:r>
              <a:rPr lang="zh-CN" altLang="en-US" sz="1600"/>
              <a:t>：表示目标账户的状态，存储在目标分片中</a:t>
            </a:r>
            <a:r>
              <a:rPr lang="zh-CN" altLang="en-US" sz="1600"/>
              <a:t>。</a:t>
            </a:r>
            <a:endParaRPr lang="zh-CN" altLang="en-US" sz="1600"/>
          </a:p>
          <a:p>
            <a:endParaRPr lang="zh-CN" altLang="en-US" sz="1600"/>
          </a:p>
          <a:p>
            <a:r>
              <a:rPr lang="en-US" altLang="zh-CN" sz="1600"/>
              <a:t>H	</a:t>
            </a:r>
            <a:r>
              <a:rPr lang="zh-CN" altLang="en-US" sz="1600"/>
              <a:t>：表示存储</a:t>
            </a:r>
            <a:r>
              <a:rPr lang="en-US" altLang="zh-CN" sz="1600"/>
              <a:t> TX</a:t>
            </a:r>
            <a:r>
              <a:rPr lang="en-US" altLang="zh-CN" sz="1600" baseline="-25000"/>
              <a:t>aux2</a:t>
            </a:r>
            <a:r>
              <a:rPr lang="en-US" altLang="zh-CN" sz="1600"/>
              <a:t> </a:t>
            </a:r>
            <a:r>
              <a:rPr lang="zh-CN" altLang="en-US" sz="1600"/>
              <a:t>的区块的高度</a:t>
            </a:r>
            <a:r>
              <a:rPr lang="zh-CN" altLang="en-US" sz="1600"/>
              <a:t>。</a:t>
            </a:r>
            <a:endParaRPr lang="zh-CN" altLang="en-US" sz="1600"/>
          </a:p>
          <a:p>
            <a:endParaRPr lang="zh-CN" altLang="en-US" sz="1600"/>
          </a:p>
          <a:p>
            <a:r>
              <a:rPr lang="en-US" altLang="zh-CN" sz="1600"/>
              <a:t>MP</a:t>
            </a:r>
            <a:r>
              <a:rPr lang="en-US" altLang="zh-CN" sz="1600" baseline="-25000"/>
              <a:t>aux2</a:t>
            </a:r>
            <a:r>
              <a:rPr lang="en-US" altLang="zh-CN" sz="1600"/>
              <a:t>	</a:t>
            </a:r>
            <a:r>
              <a:rPr lang="zh-CN" altLang="en-US" sz="1600"/>
              <a:t>：表示</a:t>
            </a:r>
            <a:r>
              <a:rPr lang="zh-CN" altLang="en-US" sz="1600">
                <a:latin typeface="微软雅黑" panose="020B0503020204020204" charset="-122"/>
                <a:ea typeface="微软雅黑" panose="020B0503020204020204" charset="-122"/>
              </a:rPr>
              <a:t>用于证明</a:t>
            </a:r>
            <a:r>
              <a:rPr lang="en-US" altLang="zh-CN" sz="1600">
                <a:latin typeface="微软雅黑" panose="020B0503020204020204" charset="-122"/>
                <a:ea typeface="微软雅黑" panose="020B0503020204020204" charset="-122"/>
              </a:rPr>
              <a:t> TX</a:t>
            </a:r>
            <a:r>
              <a:rPr lang="en-US" altLang="zh-CN" sz="1600" baseline="-25000">
                <a:latin typeface="微软雅黑" panose="020B0503020204020204" charset="-122"/>
                <a:ea typeface="微软雅黑" panose="020B0503020204020204" charset="-122"/>
              </a:rPr>
              <a:t>aux2</a:t>
            </a:r>
            <a:r>
              <a:rPr lang="en-US" altLang="zh-CN" sz="1600">
                <a:latin typeface="微软雅黑" panose="020B0503020204020204" charset="-122"/>
                <a:ea typeface="微软雅黑" panose="020B0503020204020204" charset="-122"/>
              </a:rPr>
              <a:t> </a:t>
            </a:r>
            <a:r>
              <a:rPr lang="zh-CN" altLang="en-US" sz="1600">
                <a:latin typeface="微软雅黑" panose="020B0503020204020204" charset="-122"/>
                <a:ea typeface="微软雅黑" panose="020B0503020204020204" charset="-122"/>
              </a:rPr>
              <a:t>存储在区块</a:t>
            </a:r>
            <a:r>
              <a:rPr lang="en-US" altLang="zh-CN" sz="1600">
                <a:latin typeface="微软雅黑" panose="020B0503020204020204" charset="-122"/>
                <a:ea typeface="微软雅黑" panose="020B0503020204020204" charset="-122"/>
              </a:rPr>
              <a:t> H </a:t>
            </a:r>
            <a:r>
              <a:rPr lang="zh-CN" altLang="en-US" sz="1600">
                <a:latin typeface="微软雅黑" panose="020B0503020204020204" charset="-122"/>
                <a:ea typeface="微软雅黑" panose="020B0503020204020204" charset="-122"/>
              </a:rPr>
              <a:t>中的默克尔证明。</a:t>
            </a:r>
            <a:endParaRPr lang="zh-CN" altLang="en-US" sz="1600">
              <a:latin typeface="微软雅黑" panose="020B0503020204020204" charset="-122"/>
              <a:ea typeface="微软雅黑" panose="020B0503020204020204" charset="-122"/>
            </a:endParaRPr>
          </a:p>
          <a:p>
            <a:endParaRPr lang="en-US" altLang="zh-CN" sz="1600">
              <a:latin typeface="微软雅黑" panose="020B0503020204020204" charset="-122"/>
              <a:ea typeface="微软雅黑" panose="020B0503020204020204" charset="-122"/>
            </a:endParaRPr>
          </a:p>
          <a:p>
            <a:r>
              <a:rPr lang="en-US" altLang="zh-CN" sz="1600">
                <a:latin typeface="微软雅黑" panose="020B0503020204020204" charset="-122"/>
                <a:ea typeface="微软雅黑" panose="020B0503020204020204" charset="-122"/>
              </a:rPr>
              <a:t>MP</a:t>
            </a:r>
            <a:r>
              <a:rPr lang="en-US" altLang="zh-CN" sz="1600" baseline="-25000">
                <a:latin typeface="微软雅黑" panose="020B0503020204020204" charset="-122"/>
                <a:ea typeface="微软雅黑" panose="020B0503020204020204" charset="-122"/>
              </a:rPr>
              <a:t>state</a:t>
            </a:r>
            <a:r>
              <a:rPr lang="en-US" altLang="zh-CN" sz="1600">
                <a:latin typeface="微软雅黑" panose="020B0503020204020204" charset="-122"/>
                <a:ea typeface="微软雅黑" panose="020B0503020204020204" charset="-122"/>
              </a:rPr>
              <a:t>	</a:t>
            </a:r>
            <a:r>
              <a:rPr lang="zh-CN" altLang="en-US" sz="1600">
                <a:latin typeface="微软雅黑" panose="020B0503020204020204" charset="-122"/>
                <a:ea typeface="微软雅黑" panose="020B0503020204020204" charset="-122"/>
              </a:rPr>
              <a:t>：</a:t>
            </a:r>
            <a:r>
              <a:rPr lang="zh-CN" altLang="en-US" sz="1600"/>
              <a:t>表示</a:t>
            </a:r>
            <a:r>
              <a:rPr lang="en-US" altLang="zh-CN" sz="1600">
                <a:sym typeface="+mn-ea"/>
              </a:rPr>
              <a:t>State</a:t>
            </a:r>
            <a:r>
              <a:rPr lang="zh-CN" altLang="en-US" sz="1600">
                <a:latin typeface="微软雅黑" panose="020B0503020204020204" charset="-122"/>
                <a:ea typeface="微软雅黑" panose="020B0503020204020204" charset="-122"/>
                <a:sym typeface="+mn-ea"/>
              </a:rPr>
              <a:t>存储在区块</a:t>
            </a:r>
            <a:r>
              <a:rPr lang="en-US" altLang="zh-CN" sz="1600">
                <a:latin typeface="微软雅黑" panose="020B0503020204020204" charset="-122"/>
                <a:ea typeface="微软雅黑" panose="020B0503020204020204" charset="-122"/>
                <a:sym typeface="+mn-ea"/>
              </a:rPr>
              <a:t> H </a:t>
            </a:r>
            <a:r>
              <a:rPr lang="zh-CN" altLang="en-US" sz="1600">
                <a:latin typeface="微软雅黑" panose="020B0503020204020204" charset="-122"/>
                <a:ea typeface="微软雅黑" panose="020B0503020204020204" charset="-122"/>
                <a:sym typeface="+mn-ea"/>
              </a:rPr>
              <a:t>中的默克尔证明</a:t>
            </a:r>
            <a:r>
              <a:rPr lang="zh-CN" altLang="en-US" sz="1600"/>
              <a:t>。</a:t>
            </a:r>
            <a:endParaRPr lang="zh-CN" altLang="en-US" sz="1600"/>
          </a:p>
          <a:p>
            <a:endParaRPr lang="zh-CN" altLang="en-US" sz="1600"/>
          </a:p>
          <a:p>
            <a:endParaRPr lang="zh-CN" altLang="en-US" sz="1600"/>
          </a:p>
        </p:txBody>
      </p:sp>
      <p:pic>
        <p:nvPicPr>
          <p:cNvPr id="5" name="图片 4"/>
          <p:cNvPicPr>
            <a:picLocks noChangeAspect="1"/>
          </p:cNvPicPr>
          <p:nvPr/>
        </p:nvPicPr>
        <p:blipFill>
          <a:blip r:embed="rId1"/>
          <a:stretch>
            <a:fillRect/>
          </a:stretch>
        </p:blipFill>
        <p:spPr>
          <a:xfrm>
            <a:off x="2181225" y="2684145"/>
            <a:ext cx="7520940" cy="6750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ym typeface="+mn-ea"/>
              </a:rPr>
              <a:t>Fine-tuned Lock协议</a:t>
            </a:r>
            <a:r>
              <a:rPr lang="en-US" altLang="zh-CN" dirty="0">
                <a:sym typeface="+mn-ea"/>
              </a:rPr>
              <a:t>——</a:t>
            </a:r>
            <a:r>
              <a:rPr lang="zh-CN" altLang="en-US" dirty="0">
                <a:sym typeface="+mn-ea"/>
              </a:rPr>
              <a:t>数据结构</a:t>
            </a:r>
            <a:endParaRPr lang="zh-CN" altLang="en-US" dirty="0">
              <a:sym typeface="+mn-ea"/>
            </a:endParaRPr>
          </a:p>
        </p:txBody>
      </p:sp>
      <p:sp>
        <p:nvSpPr>
          <p:cNvPr id="4" name="文本框 3"/>
          <p:cNvSpPr txBox="1"/>
          <p:nvPr/>
        </p:nvSpPr>
        <p:spPr>
          <a:xfrm>
            <a:off x="715010" y="1281430"/>
            <a:ext cx="8144510" cy="337185"/>
          </a:xfrm>
          <a:prstGeom prst="rect">
            <a:avLst/>
          </a:prstGeom>
        </p:spPr>
        <p:txBody>
          <a:bodyPr wrap="square">
            <a:spAutoFit/>
          </a:bodyPr>
          <a:p>
            <a:r>
              <a:rPr lang="zh-CN" altLang="en-US" sz="1600"/>
              <a:t>辅助交易：指与账户迁移相关的交易。在</a:t>
            </a:r>
            <a:r>
              <a:rPr lang="zh-CN" altLang="en-US" sz="1600"/>
              <a:t>本协议中，有四种类型的辅助交易</a:t>
            </a:r>
            <a:endParaRPr lang="zh-CN" altLang="en-US" sz="1600"/>
          </a:p>
        </p:txBody>
      </p:sp>
      <p:sp>
        <p:nvSpPr>
          <p:cNvPr id="6" name="文本框 5"/>
          <p:cNvSpPr txBox="1"/>
          <p:nvPr/>
        </p:nvSpPr>
        <p:spPr>
          <a:xfrm>
            <a:off x="715010" y="1731010"/>
            <a:ext cx="10276840" cy="633095"/>
          </a:xfrm>
          <a:prstGeom prst="rect">
            <a:avLst/>
          </a:prstGeom>
        </p:spPr>
        <p:txBody>
          <a:bodyPr wrap="square">
            <a:noAutofit/>
          </a:bodyPr>
          <a:p>
            <a:r>
              <a:rPr lang="zh-CN" altLang="en-US" sz="1600"/>
              <a:t>在对</a:t>
            </a:r>
            <a:r>
              <a:rPr lang="en-US" altLang="zh-CN" sz="1600"/>
              <a:t> TX</a:t>
            </a:r>
            <a:r>
              <a:rPr lang="en-US" altLang="zh-CN" sz="1600" baseline="-25000"/>
              <a:t>ann</a:t>
            </a:r>
            <a:r>
              <a:rPr lang="en-US" altLang="zh-CN" sz="1600"/>
              <a:t> </a:t>
            </a:r>
            <a:r>
              <a:rPr lang="zh-CN" altLang="en-US" sz="1600"/>
              <a:t>达成共识后，源分片将交易发送至目标分片。交易包含源分片中存储的账户的新状态。</a:t>
            </a:r>
            <a:endParaRPr lang="zh-CN" altLang="en-US" sz="1600"/>
          </a:p>
          <a:p>
            <a:r>
              <a:rPr lang="en-US" altLang="zh-CN" sz="1600">
                <a:sym typeface="+mn-ea"/>
              </a:rPr>
              <a:t>TX</a:t>
            </a:r>
            <a:r>
              <a:rPr lang="en-US" altLang="zh-CN" sz="1600" baseline="-25000">
                <a:sym typeface="+mn-ea"/>
              </a:rPr>
              <a:t>ns</a:t>
            </a:r>
            <a:r>
              <a:rPr lang="en-US" altLang="zh-CN" sz="1600">
                <a:sym typeface="+mn-ea"/>
              </a:rPr>
              <a:t> </a:t>
            </a:r>
            <a:r>
              <a:rPr lang="zh-CN" altLang="en-US" sz="1600"/>
              <a:t>结构设计如下：</a:t>
            </a:r>
            <a:endParaRPr lang="zh-CN" altLang="en-US" sz="1600"/>
          </a:p>
        </p:txBody>
      </p:sp>
      <p:sp>
        <p:nvSpPr>
          <p:cNvPr id="8" name="文本框 7"/>
          <p:cNvSpPr txBox="1"/>
          <p:nvPr/>
        </p:nvSpPr>
        <p:spPr>
          <a:xfrm>
            <a:off x="847725" y="3622675"/>
            <a:ext cx="10053320" cy="3003550"/>
          </a:xfrm>
          <a:prstGeom prst="rect">
            <a:avLst/>
          </a:prstGeom>
        </p:spPr>
        <p:txBody>
          <a:bodyPr>
            <a:noAutofit/>
          </a:bodyPr>
          <a:p>
            <a:endParaRPr lang="zh-CN" altLang="en-US" sz="1600"/>
          </a:p>
          <a:p>
            <a:r>
              <a:rPr lang="en-US" altLang="zh-CN" sz="1600"/>
              <a:t>NewState </a:t>
            </a:r>
            <a:r>
              <a:rPr lang="zh-CN" altLang="en-US" sz="1600"/>
              <a:t>：表示存储在源分片中的目标账户的最新状态。</a:t>
            </a:r>
            <a:endParaRPr lang="zh-CN" altLang="en-US" sz="1600"/>
          </a:p>
          <a:p>
            <a:endParaRPr lang="zh-CN" altLang="en-US" sz="1600"/>
          </a:p>
          <a:p>
            <a:r>
              <a:rPr lang="en-US" altLang="zh-CN" sz="1600"/>
              <a:t>H	</a:t>
            </a:r>
            <a:r>
              <a:rPr lang="zh-CN" altLang="en-US" sz="1600"/>
              <a:t>：表示存储</a:t>
            </a:r>
            <a:r>
              <a:rPr lang="en-US" altLang="zh-CN" sz="1600"/>
              <a:t> TX</a:t>
            </a:r>
            <a:r>
              <a:rPr lang="en-US" altLang="zh-CN" sz="1600" baseline="-25000"/>
              <a:t>ann</a:t>
            </a:r>
            <a:r>
              <a:rPr lang="en-US" altLang="zh-CN" sz="1600"/>
              <a:t> </a:t>
            </a:r>
            <a:r>
              <a:rPr lang="zh-CN" altLang="en-US" sz="1600"/>
              <a:t>的区块的高度</a:t>
            </a:r>
            <a:r>
              <a:rPr lang="zh-CN" altLang="en-US" sz="1600"/>
              <a:t>。</a:t>
            </a:r>
            <a:endParaRPr lang="zh-CN" altLang="en-US" sz="1600"/>
          </a:p>
          <a:p>
            <a:endParaRPr lang="zh-CN" altLang="en-US" sz="1600"/>
          </a:p>
          <a:p>
            <a:r>
              <a:rPr lang="en-US" altLang="zh-CN" sz="1600"/>
              <a:t>MP</a:t>
            </a:r>
            <a:r>
              <a:rPr lang="en-US" altLang="zh-CN" sz="1600" baseline="-25000"/>
              <a:t>ann</a:t>
            </a:r>
            <a:r>
              <a:rPr lang="en-US" altLang="zh-CN" sz="1600"/>
              <a:t>	</a:t>
            </a:r>
            <a:r>
              <a:rPr lang="zh-CN" altLang="en-US" sz="1600"/>
              <a:t>：表示</a:t>
            </a:r>
            <a:r>
              <a:rPr lang="en-US" altLang="zh-CN" sz="1600">
                <a:latin typeface="微软雅黑" panose="020B0503020204020204" charset="-122"/>
                <a:ea typeface="微软雅黑" panose="020B0503020204020204" charset="-122"/>
              </a:rPr>
              <a:t> TX</a:t>
            </a:r>
            <a:r>
              <a:rPr lang="en-US" altLang="zh-CN" sz="1600" baseline="-25000">
                <a:latin typeface="微软雅黑" panose="020B0503020204020204" charset="-122"/>
                <a:ea typeface="微软雅黑" panose="020B0503020204020204" charset="-122"/>
              </a:rPr>
              <a:t>ann</a:t>
            </a:r>
            <a:r>
              <a:rPr lang="en-US" altLang="zh-CN" sz="1600">
                <a:latin typeface="微软雅黑" panose="020B0503020204020204" charset="-122"/>
                <a:ea typeface="微软雅黑" panose="020B0503020204020204" charset="-122"/>
              </a:rPr>
              <a:t> </a:t>
            </a:r>
            <a:r>
              <a:rPr lang="zh-CN" altLang="en-US" sz="1600">
                <a:latin typeface="微软雅黑" panose="020B0503020204020204" charset="-122"/>
                <a:ea typeface="微软雅黑" panose="020B0503020204020204" charset="-122"/>
              </a:rPr>
              <a:t>存储在区块</a:t>
            </a:r>
            <a:r>
              <a:rPr lang="en-US" altLang="zh-CN" sz="1600">
                <a:latin typeface="微软雅黑" panose="020B0503020204020204" charset="-122"/>
                <a:ea typeface="微软雅黑" panose="020B0503020204020204" charset="-122"/>
              </a:rPr>
              <a:t> H </a:t>
            </a:r>
            <a:r>
              <a:rPr lang="zh-CN" altLang="en-US" sz="1600">
                <a:latin typeface="微软雅黑" panose="020B0503020204020204" charset="-122"/>
                <a:ea typeface="微软雅黑" panose="020B0503020204020204" charset="-122"/>
              </a:rPr>
              <a:t>中的默克尔证明。</a:t>
            </a:r>
            <a:endParaRPr lang="zh-CN" altLang="en-US" sz="1600">
              <a:latin typeface="微软雅黑" panose="020B0503020204020204" charset="-122"/>
              <a:ea typeface="微软雅黑" panose="020B0503020204020204" charset="-122"/>
            </a:endParaRPr>
          </a:p>
          <a:p>
            <a:endParaRPr lang="en-US" altLang="zh-CN" sz="1600">
              <a:latin typeface="微软雅黑" panose="020B0503020204020204" charset="-122"/>
              <a:ea typeface="微软雅黑" panose="020B0503020204020204" charset="-122"/>
            </a:endParaRPr>
          </a:p>
          <a:p>
            <a:r>
              <a:rPr lang="en-US" altLang="zh-CN" sz="1600">
                <a:latin typeface="微软雅黑" panose="020B0503020204020204" charset="-122"/>
                <a:ea typeface="微软雅黑" panose="020B0503020204020204" charset="-122"/>
              </a:rPr>
              <a:t>MP</a:t>
            </a:r>
            <a:r>
              <a:rPr lang="en-US" altLang="zh-CN" sz="1600" baseline="-25000">
                <a:latin typeface="微软雅黑" panose="020B0503020204020204" charset="-122"/>
                <a:ea typeface="微软雅黑" panose="020B0503020204020204" charset="-122"/>
              </a:rPr>
              <a:t>newstate</a:t>
            </a:r>
            <a:r>
              <a:rPr lang="en-US" altLang="zh-CN" sz="1600">
                <a:latin typeface="微软雅黑" panose="020B0503020204020204" charset="-122"/>
                <a:ea typeface="微软雅黑" panose="020B0503020204020204" charset="-122"/>
              </a:rPr>
              <a:t>	</a:t>
            </a:r>
            <a:r>
              <a:rPr lang="zh-CN" altLang="en-US" sz="1600">
                <a:latin typeface="微软雅黑" panose="020B0503020204020204" charset="-122"/>
                <a:ea typeface="微软雅黑" panose="020B0503020204020204" charset="-122"/>
              </a:rPr>
              <a:t>：</a:t>
            </a:r>
            <a:r>
              <a:rPr lang="zh-CN" altLang="en-US" sz="1600"/>
              <a:t>表示</a:t>
            </a:r>
            <a:r>
              <a:rPr lang="en-US" altLang="zh-CN" sz="1600">
                <a:sym typeface="+mn-ea"/>
              </a:rPr>
              <a:t>NewState</a:t>
            </a:r>
            <a:r>
              <a:rPr lang="zh-CN" altLang="en-US" sz="1600">
                <a:latin typeface="微软雅黑" panose="020B0503020204020204" charset="-122"/>
                <a:ea typeface="微软雅黑" panose="020B0503020204020204" charset="-122"/>
                <a:sym typeface="+mn-ea"/>
              </a:rPr>
              <a:t>存储在区块</a:t>
            </a:r>
            <a:r>
              <a:rPr lang="en-US" altLang="zh-CN" sz="1600">
                <a:latin typeface="微软雅黑" panose="020B0503020204020204" charset="-122"/>
                <a:ea typeface="微软雅黑" panose="020B0503020204020204" charset="-122"/>
                <a:sym typeface="+mn-ea"/>
              </a:rPr>
              <a:t> H </a:t>
            </a:r>
            <a:r>
              <a:rPr lang="zh-CN" altLang="en-US" sz="1600">
                <a:latin typeface="微软雅黑" panose="020B0503020204020204" charset="-122"/>
                <a:ea typeface="微软雅黑" panose="020B0503020204020204" charset="-122"/>
                <a:sym typeface="+mn-ea"/>
              </a:rPr>
              <a:t>中的默克尔证明</a:t>
            </a:r>
            <a:r>
              <a:rPr lang="zh-CN" altLang="en-US" sz="1600"/>
              <a:t>。</a:t>
            </a:r>
            <a:endParaRPr lang="zh-CN" altLang="en-US" sz="1600"/>
          </a:p>
          <a:p>
            <a:endParaRPr lang="zh-CN" altLang="en-US" sz="1600"/>
          </a:p>
          <a:p>
            <a:endParaRPr lang="zh-CN" altLang="en-US" sz="1600"/>
          </a:p>
        </p:txBody>
      </p:sp>
      <p:pic>
        <p:nvPicPr>
          <p:cNvPr id="3" name="图片 2"/>
          <p:cNvPicPr>
            <a:picLocks noChangeAspect="1"/>
          </p:cNvPicPr>
          <p:nvPr/>
        </p:nvPicPr>
        <p:blipFill>
          <a:blip r:embed="rId1"/>
          <a:stretch>
            <a:fillRect/>
          </a:stretch>
        </p:blipFill>
        <p:spPr>
          <a:xfrm>
            <a:off x="803275" y="2668270"/>
            <a:ext cx="7980680" cy="6496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图片包含 天空, 户外, 建筑物, 日落&#10;&#10;描述已自动生成"/>
          <p:cNvPicPr>
            <a:picLocks noGrp="1" noChangeAspect="1"/>
          </p:cNvPicPr>
          <p:nvPr>
            <p:ph type="pic" sz="quarter" idx="15"/>
          </p:nvPr>
        </p:nvPicPr>
        <p:blipFill rotWithShape="1">
          <a:blip r:embed="rId1">
            <a:extLst>
              <a:ext uri="{28A0092B-C50C-407E-A947-70E740481C1C}">
                <a14:useLocalDpi xmlns:a14="http://schemas.microsoft.com/office/drawing/2010/main" val="0"/>
              </a:ext>
            </a:extLst>
          </a:blip>
          <a:srcRect l="30085" r="30085"/>
          <a:stretch>
            <a:fillRect/>
          </a:stretch>
        </p:blipFill>
        <p:spPr/>
      </p:pic>
      <p:sp>
        <p:nvSpPr>
          <p:cNvPr id="12" name="文本框 11"/>
          <p:cNvSpPr txBox="1"/>
          <p:nvPr>
            <p:custDataLst>
              <p:tags r:id="rId2"/>
            </p:custDataLst>
          </p:nvPr>
        </p:nvSpPr>
        <p:spPr>
          <a:xfrm>
            <a:off x="5054706" y="1189592"/>
            <a:ext cx="898003" cy="615553"/>
          </a:xfrm>
          <a:prstGeom prst="rect">
            <a:avLst/>
          </a:prstGeom>
          <a:noFill/>
        </p:spPr>
        <p:txBody>
          <a:bodyPr wrap="none" tIns="0" bIns="0" rtlCol="0" anchor="b" anchorCtr="0">
            <a:spAutoFit/>
          </a:bodyPr>
          <a:lstStyle/>
          <a:p>
            <a:r>
              <a:rPr kumimoji="1" lang="en-US" altLang="zh-CN" sz="4000" dirty="0">
                <a:solidFill>
                  <a:schemeClr val="tx1">
                    <a:lumMod val="75000"/>
                    <a:lumOff val="25000"/>
                  </a:schemeClr>
                </a:solidFill>
              </a:rPr>
              <a:t>01.</a:t>
            </a:r>
            <a:endParaRPr kumimoji="1" lang="zh-CN" altLang="en-US" sz="4000" dirty="0">
              <a:solidFill>
                <a:schemeClr val="tx1">
                  <a:lumMod val="75000"/>
                  <a:lumOff val="25000"/>
                </a:schemeClr>
              </a:solidFill>
            </a:endParaRPr>
          </a:p>
        </p:txBody>
      </p:sp>
      <p:sp>
        <p:nvSpPr>
          <p:cNvPr id="13" name="文本占位符 27"/>
          <p:cNvSpPr txBox="1"/>
          <p:nvPr>
            <p:custDataLst>
              <p:tags r:id="rId3"/>
            </p:custDataLst>
          </p:nvPr>
        </p:nvSpPr>
        <p:spPr>
          <a:xfrm>
            <a:off x="6096000" y="1055557"/>
            <a:ext cx="5292725" cy="708025"/>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研究背景</a:t>
            </a:r>
            <a:endParaRPr kumimoji="1" lang="zh-CN" altLang="en-US" dirty="0"/>
          </a:p>
        </p:txBody>
      </p:sp>
      <p:cxnSp>
        <p:nvCxnSpPr>
          <p:cNvPr id="14" name="直线连接符 13"/>
          <p:cNvCxnSpPr/>
          <p:nvPr>
            <p:custDataLst>
              <p:tags r:id="rId4"/>
            </p:custDataLst>
          </p:nvPr>
        </p:nvCxnSpPr>
        <p:spPr>
          <a:xfrm>
            <a:off x="5054706" y="1763582"/>
            <a:ext cx="633401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5"/>
            </p:custDataLst>
          </p:nvPr>
        </p:nvSpPr>
        <p:spPr>
          <a:xfrm>
            <a:off x="5054706" y="2525516"/>
            <a:ext cx="898003" cy="615553"/>
          </a:xfrm>
          <a:prstGeom prst="rect">
            <a:avLst/>
          </a:prstGeom>
          <a:noFill/>
        </p:spPr>
        <p:txBody>
          <a:bodyPr wrap="none" tIns="0" bIns="0" rtlCol="0" anchor="b" anchorCtr="0">
            <a:spAutoFit/>
          </a:bodyPr>
          <a:lstStyle/>
          <a:p>
            <a:r>
              <a:rPr kumimoji="1" lang="en-US" altLang="zh-CN" sz="4000" dirty="0">
                <a:solidFill>
                  <a:schemeClr val="tx1">
                    <a:lumMod val="75000"/>
                    <a:lumOff val="25000"/>
                  </a:schemeClr>
                </a:solidFill>
              </a:rPr>
              <a:t>02.</a:t>
            </a:r>
            <a:endParaRPr kumimoji="1" lang="zh-CN" altLang="en-US" sz="4000" dirty="0">
              <a:solidFill>
                <a:schemeClr val="tx1">
                  <a:lumMod val="75000"/>
                  <a:lumOff val="25000"/>
                </a:schemeClr>
              </a:solidFill>
            </a:endParaRPr>
          </a:p>
        </p:txBody>
      </p:sp>
      <p:sp>
        <p:nvSpPr>
          <p:cNvPr id="16" name="文本占位符 27"/>
          <p:cNvSpPr txBox="1"/>
          <p:nvPr>
            <p:custDataLst>
              <p:tags r:id="rId6"/>
            </p:custDataLst>
          </p:nvPr>
        </p:nvSpPr>
        <p:spPr>
          <a:xfrm>
            <a:off x="6096000" y="2391481"/>
            <a:ext cx="5292725" cy="708025"/>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ym typeface="+mn-ea"/>
              </a:rPr>
              <a:t>Fine-tuned Lock</a:t>
            </a:r>
            <a:r>
              <a:rPr kumimoji="1" lang="zh-CN" altLang="en-US" dirty="0">
                <a:sym typeface="+mn-ea"/>
              </a:rPr>
              <a:t>协议</a:t>
            </a:r>
            <a:endParaRPr kumimoji="1" lang="zh-CN" altLang="en-US" dirty="0"/>
          </a:p>
        </p:txBody>
      </p:sp>
      <p:cxnSp>
        <p:nvCxnSpPr>
          <p:cNvPr id="17" name="直线连接符 16"/>
          <p:cNvCxnSpPr/>
          <p:nvPr>
            <p:custDataLst>
              <p:tags r:id="rId7"/>
            </p:custDataLst>
          </p:nvPr>
        </p:nvCxnSpPr>
        <p:spPr>
          <a:xfrm>
            <a:off x="5054706" y="3099506"/>
            <a:ext cx="633401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custDataLst>
              <p:tags r:id="rId8"/>
            </p:custDataLst>
          </p:nvPr>
        </p:nvSpPr>
        <p:spPr>
          <a:xfrm>
            <a:off x="5054706" y="3861440"/>
            <a:ext cx="898003" cy="615553"/>
          </a:xfrm>
          <a:prstGeom prst="rect">
            <a:avLst/>
          </a:prstGeom>
          <a:noFill/>
        </p:spPr>
        <p:txBody>
          <a:bodyPr wrap="none" tIns="0" bIns="0" rtlCol="0" anchor="b" anchorCtr="0">
            <a:spAutoFit/>
          </a:bodyPr>
          <a:lstStyle/>
          <a:p>
            <a:r>
              <a:rPr kumimoji="1" lang="en-US" altLang="zh-CN" sz="4000" dirty="0">
                <a:solidFill>
                  <a:schemeClr val="tx1">
                    <a:lumMod val="75000"/>
                    <a:lumOff val="25000"/>
                  </a:schemeClr>
                </a:solidFill>
              </a:rPr>
              <a:t>03.</a:t>
            </a:r>
            <a:endParaRPr kumimoji="1" lang="zh-CN" altLang="en-US" sz="4000" dirty="0">
              <a:solidFill>
                <a:schemeClr val="tx1">
                  <a:lumMod val="75000"/>
                  <a:lumOff val="25000"/>
                </a:schemeClr>
              </a:solidFill>
            </a:endParaRPr>
          </a:p>
        </p:txBody>
      </p:sp>
      <p:sp>
        <p:nvSpPr>
          <p:cNvPr id="19" name="文本占位符 27"/>
          <p:cNvSpPr txBox="1"/>
          <p:nvPr>
            <p:custDataLst>
              <p:tags r:id="rId9"/>
            </p:custDataLst>
          </p:nvPr>
        </p:nvSpPr>
        <p:spPr>
          <a:xfrm>
            <a:off x="6096000" y="3727405"/>
            <a:ext cx="5292725" cy="708025"/>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协议的特性分析</a:t>
            </a:r>
            <a:endParaRPr kumimoji="1" lang="zh-CN" altLang="en-US" dirty="0"/>
          </a:p>
        </p:txBody>
      </p:sp>
      <p:cxnSp>
        <p:nvCxnSpPr>
          <p:cNvPr id="20" name="直线连接符 19"/>
          <p:cNvCxnSpPr/>
          <p:nvPr>
            <p:custDataLst>
              <p:tags r:id="rId10"/>
            </p:custDataLst>
          </p:nvPr>
        </p:nvCxnSpPr>
        <p:spPr>
          <a:xfrm>
            <a:off x="5054706" y="4435430"/>
            <a:ext cx="633401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custDataLst>
              <p:tags r:id="rId11"/>
            </p:custDataLst>
          </p:nvPr>
        </p:nvSpPr>
        <p:spPr>
          <a:xfrm>
            <a:off x="5054706" y="5197364"/>
            <a:ext cx="898003" cy="615553"/>
          </a:xfrm>
          <a:prstGeom prst="rect">
            <a:avLst/>
          </a:prstGeom>
          <a:noFill/>
        </p:spPr>
        <p:txBody>
          <a:bodyPr wrap="none" tIns="0" bIns="0" rtlCol="0" anchor="b" anchorCtr="0">
            <a:spAutoFit/>
          </a:bodyPr>
          <a:lstStyle/>
          <a:p>
            <a:r>
              <a:rPr kumimoji="1" lang="en-US" altLang="zh-CN" sz="4000" dirty="0">
                <a:solidFill>
                  <a:schemeClr val="tx1">
                    <a:lumMod val="75000"/>
                    <a:lumOff val="25000"/>
                  </a:schemeClr>
                </a:solidFill>
              </a:rPr>
              <a:t>04.</a:t>
            </a:r>
            <a:endParaRPr kumimoji="1" lang="zh-CN" altLang="en-US" sz="4000" dirty="0">
              <a:solidFill>
                <a:schemeClr val="tx1">
                  <a:lumMod val="75000"/>
                  <a:lumOff val="25000"/>
                </a:schemeClr>
              </a:solidFill>
            </a:endParaRPr>
          </a:p>
        </p:txBody>
      </p:sp>
      <p:sp>
        <p:nvSpPr>
          <p:cNvPr id="22" name="文本占位符 27"/>
          <p:cNvSpPr txBox="1"/>
          <p:nvPr>
            <p:custDataLst>
              <p:tags r:id="rId12"/>
            </p:custDataLst>
          </p:nvPr>
        </p:nvSpPr>
        <p:spPr>
          <a:xfrm>
            <a:off x="6096000" y="5063329"/>
            <a:ext cx="5292725" cy="708025"/>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性能评估</a:t>
            </a:r>
            <a:endParaRPr kumimoji="1" lang="zh-CN" altLang="en-US" dirty="0"/>
          </a:p>
        </p:txBody>
      </p:sp>
      <p:cxnSp>
        <p:nvCxnSpPr>
          <p:cNvPr id="23" name="直线连接符 22"/>
          <p:cNvCxnSpPr/>
          <p:nvPr>
            <p:custDataLst>
              <p:tags r:id="rId13"/>
            </p:custDataLst>
          </p:nvPr>
        </p:nvCxnSpPr>
        <p:spPr>
          <a:xfrm>
            <a:off x="5054706" y="5771354"/>
            <a:ext cx="633401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ym typeface="+mn-ea"/>
              </a:rPr>
              <a:t>Fine-tuned Lock协议</a:t>
            </a:r>
            <a:r>
              <a:rPr lang="en-US" altLang="zh-CN" dirty="0">
                <a:sym typeface="+mn-ea"/>
              </a:rPr>
              <a:t>——</a:t>
            </a:r>
            <a:r>
              <a:rPr lang="zh-CN" altLang="en-US" dirty="0">
                <a:sym typeface="+mn-ea"/>
              </a:rPr>
              <a:t>数据结构</a:t>
            </a:r>
            <a:endParaRPr lang="zh-CN" altLang="en-US" dirty="0">
              <a:sym typeface="+mn-ea"/>
            </a:endParaRPr>
          </a:p>
        </p:txBody>
      </p:sp>
      <p:pic>
        <p:nvPicPr>
          <p:cNvPr id="6" name="图片 5"/>
          <p:cNvPicPr>
            <a:picLocks noChangeAspect="1"/>
          </p:cNvPicPr>
          <p:nvPr/>
        </p:nvPicPr>
        <p:blipFill>
          <a:blip r:embed="rId1"/>
          <a:stretch>
            <a:fillRect/>
          </a:stretch>
        </p:blipFill>
        <p:spPr>
          <a:xfrm>
            <a:off x="3219450" y="1368425"/>
            <a:ext cx="5753100" cy="4121150"/>
          </a:xfrm>
          <a:prstGeom prst="rect">
            <a:avLst/>
          </a:prstGeom>
        </p:spPr>
      </p:pic>
      <p:sp>
        <p:nvSpPr>
          <p:cNvPr id="7" name="文本框 6"/>
          <p:cNvSpPr txBox="1"/>
          <p:nvPr/>
        </p:nvSpPr>
        <p:spPr>
          <a:xfrm>
            <a:off x="3219450" y="5711190"/>
            <a:ext cx="6491605" cy="696595"/>
          </a:xfrm>
          <a:prstGeom prst="rect">
            <a:avLst/>
          </a:prstGeom>
        </p:spPr>
        <p:txBody>
          <a:bodyPr wrap="square">
            <a:noAutofit/>
          </a:bodyPr>
          <a:p>
            <a:r>
              <a:rPr lang="zh-CN" altLang="en-US" sz="1600"/>
              <a:t>根据本方案协议修改后的区块结构。阴影部分代表新添加的</a:t>
            </a:r>
            <a:r>
              <a:rPr lang="zh-CN" altLang="en-US" sz="1600"/>
              <a:t>部分</a:t>
            </a:r>
            <a:endParaRPr lang="zh-CN" altLang="en-US" sz="1600"/>
          </a:p>
        </p:txBody>
      </p:sp>
      <p:sp>
        <p:nvSpPr>
          <p:cNvPr id="8" name="文本框 7"/>
          <p:cNvSpPr txBox="1"/>
          <p:nvPr/>
        </p:nvSpPr>
        <p:spPr>
          <a:xfrm>
            <a:off x="1708785" y="6214110"/>
            <a:ext cx="10078720" cy="337185"/>
          </a:xfrm>
          <a:prstGeom prst="rect">
            <a:avLst/>
          </a:prstGeom>
        </p:spPr>
        <p:txBody>
          <a:bodyPr wrap="square">
            <a:spAutoFit/>
          </a:bodyPr>
          <a:p>
            <a:r>
              <a:rPr lang="zh-CN" altLang="en-US" sz="1600"/>
              <a:t>为了索引辅助交易（</a:t>
            </a:r>
            <a:r>
              <a:rPr lang="en-US" altLang="zh-CN" sz="1600"/>
              <a:t>auxiliary TXs</a:t>
            </a:r>
            <a:r>
              <a:rPr lang="zh-CN" altLang="en-US" sz="1600"/>
              <a:t>）</a:t>
            </a:r>
            <a:r>
              <a:rPr lang="zh-CN" altLang="en-US" sz="1600"/>
              <a:t>，设计了一种新的默克尔帕特里夏树（</a:t>
            </a:r>
            <a:r>
              <a:rPr lang="en-US" altLang="zh-CN" sz="1600"/>
              <a:t>Merkle Patricia Trie</a:t>
            </a:r>
            <a:r>
              <a:rPr lang="zh-CN" altLang="en-US" sz="1600"/>
              <a:t>，</a:t>
            </a:r>
            <a:r>
              <a:rPr lang="en-US" altLang="zh-CN" sz="1600"/>
              <a:t>MPT</a:t>
            </a:r>
            <a:r>
              <a:rPr lang="zh-CN" altLang="en-US" sz="1600"/>
              <a:t>）</a:t>
            </a:r>
            <a:endParaRPr lang="zh-CN" altLang="en-US" sz="1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ym typeface="+mn-ea"/>
              </a:rPr>
              <a:t>Fine-tuned Lock协议</a:t>
            </a:r>
            <a:r>
              <a:rPr lang="en-US" altLang="zh-CN"/>
              <a:t>——</a:t>
            </a:r>
            <a:r>
              <a:rPr lang="zh-CN" altLang="en-US"/>
              <a:t>迁移失败的情况</a:t>
            </a:r>
            <a:r>
              <a:rPr lang="en-US" altLang="zh-CN"/>
              <a:t>1</a:t>
            </a:r>
            <a:endParaRPr lang="en-US" altLang="zh-CN"/>
          </a:p>
        </p:txBody>
      </p:sp>
      <p:pic>
        <p:nvPicPr>
          <p:cNvPr id="3" name="图片 2"/>
          <p:cNvPicPr>
            <a:picLocks noChangeAspect="1"/>
          </p:cNvPicPr>
          <p:nvPr/>
        </p:nvPicPr>
        <p:blipFill>
          <a:blip r:embed="rId1"/>
          <a:stretch>
            <a:fillRect/>
          </a:stretch>
        </p:blipFill>
        <p:spPr>
          <a:xfrm>
            <a:off x="3438525" y="2133600"/>
            <a:ext cx="5314950" cy="2590800"/>
          </a:xfrm>
          <a:prstGeom prst="rect">
            <a:avLst/>
          </a:prstGeom>
        </p:spPr>
      </p:pic>
      <p:sp>
        <p:nvSpPr>
          <p:cNvPr id="4" name="文本框 3"/>
          <p:cNvSpPr txBox="1"/>
          <p:nvPr/>
        </p:nvSpPr>
        <p:spPr>
          <a:xfrm>
            <a:off x="1467485" y="5165090"/>
            <a:ext cx="9168765" cy="706755"/>
          </a:xfrm>
          <a:prstGeom prst="rect">
            <a:avLst/>
          </a:prstGeom>
        </p:spPr>
        <p:txBody>
          <a:bodyPr wrap="square">
            <a:spAutoFit/>
          </a:bodyPr>
          <a:p>
            <a:pPr indent="457200"/>
            <a:r>
              <a:rPr lang="zh-CN" altLang="en-US" sz="1600"/>
              <a:t>当目标分片 未能通过解释 </a:t>
            </a:r>
            <a:r>
              <a:rPr lang="en-US" altLang="zh-CN" sz="1600"/>
              <a:t>TX</a:t>
            </a:r>
            <a:r>
              <a:rPr lang="en-US" altLang="zh-CN" sz="1600" baseline="-25000"/>
              <a:t>aux2</a:t>
            </a:r>
            <a:r>
              <a:rPr lang="en-US" altLang="zh-CN" sz="1600"/>
              <a:t> </a:t>
            </a:r>
            <a:r>
              <a:rPr lang="zh-CN" altLang="en-US" sz="1600"/>
              <a:t>来验证目标账户时，目标分片将终止该 目标账户，并且不对源分片作出任何回复。此外，如果源分片在迁移时间窗口</a:t>
            </a:r>
            <a:r>
              <a:rPr lang="en-US" altLang="zh-CN" sz="2400">
                <a:latin typeface="Times New Roman" panose="02020603050405020304" charset="0"/>
                <a:cs typeface="Times New Roman" panose="02020603050405020304" charset="0"/>
              </a:rPr>
              <a:t> </a:t>
            </a:r>
            <a:r>
              <a:rPr lang="en-US" altLang="zh-CN" sz="2400">
                <a:latin typeface="Times New Roman" panose="02020603050405020304" charset="0"/>
                <a:cs typeface="Times New Roman" panose="02020603050405020304" charset="0"/>
              </a:rPr>
              <a:t>t</a:t>
            </a:r>
            <a:r>
              <a:rPr lang="en-US" altLang="zh-CN" sz="1600">
                <a:latin typeface="Arial" panose="020B0604020202020204" pitchFamily="34" charset="0"/>
                <a:cs typeface="Arial" panose="020B0604020202020204" pitchFamily="34" charset="0"/>
              </a:rPr>
              <a:t> </a:t>
            </a:r>
            <a:r>
              <a:rPr lang="zh-CN" altLang="en-US" sz="1600"/>
              <a:t>内未收到回复</a:t>
            </a:r>
            <a:r>
              <a:rPr lang="en-US" altLang="zh-CN" sz="1600">
                <a:sym typeface="+mn-ea"/>
              </a:rPr>
              <a:t>TX</a:t>
            </a:r>
            <a:r>
              <a:rPr lang="en-US" altLang="zh-CN" sz="1600" baseline="-25000">
                <a:sym typeface="+mn-ea"/>
              </a:rPr>
              <a:t>ann</a:t>
            </a:r>
            <a:r>
              <a:rPr lang="zh-CN" altLang="en-US" sz="1600"/>
              <a:t>，迁移将被视为失败。</a:t>
            </a:r>
            <a:endParaRPr lang="zh-CN" altLang="en-US" sz="1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ym typeface="+mn-ea"/>
              </a:rPr>
              <a:t>Fine-tuned Lock协议</a:t>
            </a:r>
            <a:r>
              <a:rPr lang="en-US" altLang="zh-CN"/>
              <a:t>——</a:t>
            </a:r>
            <a:r>
              <a:rPr lang="zh-CN" altLang="en-US"/>
              <a:t>迁移失败的情况</a:t>
            </a:r>
            <a:r>
              <a:rPr lang="en-US" altLang="zh-CN"/>
              <a:t>2</a:t>
            </a:r>
            <a:endParaRPr lang="en-US" altLang="zh-CN"/>
          </a:p>
        </p:txBody>
      </p:sp>
      <p:pic>
        <p:nvPicPr>
          <p:cNvPr id="4" name="图片 3"/>
          <p:cNvPicPr>
            <a:picLocks noChangeAspect="1"/>
          </p:cNvPicPr>
          <p:nvPr/>
        </p:nvPicPr>
        <p:blipFill>
          <a:blip r:embed="rId1"/>
          <a:stretch>
            <a:fillRect/>
          </a:stretch>
        </p:blipFill>
        <p:spPr>
          <a:xfrm>
            <a:off x="2857500" y="1543050"/>
            <a:ext cx="6477000" cy="3771900"/>
          </a:xfrm>
          <a:prstGeom prst="rect">
            <a:avLst/>
          </a:prstGeom>
        </p:spPr>
      </p:pic>
      <p:sp>
        <p:nvSpPr>
          <p:cNvPr id="5" name="文本框 4"/>
          <p:cNvSpPr txBox="1"/>
          <p:nvPr/>
        </p:nvSpPr>
        <p:spPr>
          <a:xfrm>
            <a:off x="2000250" y="5314950"/>
            <a:ext cx="8575675" cy="1198880"/>
          </a:xfrm>
          <a:prstGeom prst="rect">
            <a:avLst/>
          </a:prstGeom>
        </p:spPr>
        <p:txBody>
          <a:bodyPr wrap="square">
            <a:spAutoFit/>
          </a:bodyPr>
          <a:p>
            <a:pPr indent="457200"/>
            <a:r>
              <a:rPr lang="zh-CN" altLang="en-US" sz="1600"/>
              <a:t>由于传播延迟， </a:t>
            </a:r>
            <a:r>
              <a:rPr lang="en-US" altLang="zh-CN" sz="1600"/>
              <a:t>TX</a:t>
            </a:r>
            <a:r>
              <a:rPr lang="en-US" altLang="zh-CN" sz="1600" baseline="-25000"/>
              <a:t>ann</a:t>
            </a:r>
            <a:r>
              <a:rPr lang="en-US" altLang="zh-CN" sz="1600"/>
              <a:t> </a:t>
            </a:r>
            <a:r>
              <a:rPr lang="zh-CN" altLang="en-US" sz="1600"/>
              <a:t>达到源分片的时间较晚，导致迁移窗口</a:t>
            </a:r>
            <a:r>
              <a:rPr lang="en-US" altLang="zh-CN" sz="2400">
                <a:latin typeface="Times New Roman" panose="02020603050405020304" charset="0"/>
                <a:cs typeface="Times New Roman" panose="02020603050405020304" charset="0"/>
                <a:sym typeface="+mn-ea"/>
              </a:rPr>
              <a:t> t</a:t>
            </a:r>
            <a:r>
              <a:rPr lang="zh-CN" altLang="en-US" sz="1600"/>
              <a:t>过期。当</a:t>
            </a:r>
            <a:r>
              <a:rPr lang="en-US" altLang="zh-CN" sz="2400">
                <a:latin typeface="Times New Roman" panose="02020603050405020304" charset="0"/>
                <a:cs typeface="Times New Roman" panose="02020603050405020304" charset="0"/>
                <a:sym typeface="+mn-ea"/>
              </a:rPr>
              <a:t> t</a:t>
            </a:r>
            <a:r>
              <a:rPr lang="zh-CN" altLang="en-US" sz="1600"/>
              <a:t>被认为已过期时，源分片不应直接解锁目标账户。否则，这将导致目标账户在两个分片中重复。作为恢复策略，源分片将</a:t>
            </a:r>
            <a:r>
              <a:rPr lang="zh-CN" altLang="en-US" sz="1600"/>
              <a:t>向目标分片发起新的查询， 以确定账户迁移是否成功，直到源分片感知到正确的结果。</a:t>
            </a:r>
            <a:endParaRPr lang="zh-CN" altLang="en-US" sz="1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ym typeface="+mn-ea"/>
              </a:rPr>
              <a:t>Fine-tuned Lock协议</a:t>
            </a:r>
            <a:r>
              <a:rPr lang="en-US" altLang="zh-CN"/>
              <a:t>——</a:t>
            </a:r>
            <a:r>
              <a:rPr lang="zh-CN" altLang="en-US"/>
              <a:t>重放攻击</a:t>
            </a:r>
            <a:endParaRPr lang="zh-CN" altLang="en-US"/>
          </a:p>
        </p:txBody>
      </p:sp>
      <p:pic>
        <p:nvPicPr>
          <p:cNvPr id="3" name="图片 2"/>
          <p:cNvPicPr>
            <a:picLocks noChangeAspect="1"/>
          </p:cNvPicPr>
          <p:nvPr/>
        </p:nvPicPr>
        <p:blipFill>
          <a:blip r:embed="rId1"/>
          <a:stretch>
            <a:fillRect/>
          </a:stretch>
        </p:blipFill>
        <p:spPr>
          <a:xfrm>
            <a:off x="2889250" y="1250950"/>
            <a:ext cx="6165850" cy="4629150"/>
          </a:xfrm>
          <a:prstGeom prst="rect">
            <a:avLst/>
          </a:prstGeom>
        </p:spPr>
      </p:pic>
      <p:sp>
        <p:nvSpPr>
          <p:cNvPr id="6" name="文本框 5"/>
          <p:cNvSpPr txBox="1"/>
          <p:nvPr/>
        </p:nvSpPr>
        <p:spPr>
          <a:xfrm>
            <a:off x="1501775" y="6073775"/>
            <a:ext cx="9775190" cy="337185"/>
          </a:xfrm>
          <a:prstGeom prst="rect">
            <a:avLst/>
          </a:prstGeom>
        </p:spPr>
        <p:txBody>
          <a:bodyPr wrap="square">
            <a:spAutoFit/>
          </a:bodyPr>
          <a:p>
            <a:r>
              <a:rPr lang="zh-CN" altLang="en-US" sz="1600"/>
              <a:t>在目标分片已发送公告但源分片尚未收到该公告的这段时间内，双方都可以对目标账户执行存款操作。</a:t>
            </a:r>
            <a:endParaRPr lang="zh-CN" altLang="en-US" sz="1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ym typeface="+mn-ea"/>
              </a:rPr>
              <a:t>Fine-tuned Lock协议</a:t>
            </a:r>
            <a:r>
              <a:rPr lang="en-US" altLang="zh-CN"/>
              <a:t>——</a:t>
            </a:r>
            <a:r>
              <a:rPr lang="zh-CN" altLang="en-US"/>
              <a:t>防范重放攻击</a:t>
            </a:r>
            <a:endParaRPr lang="zh-CN" altLang="en-US"/>
          </a:p>
        </p:txBody>
      </p:sp>
      <p:sp>
        <p:nvSpPr>
          <p:cNvPr id="3" name="文本框 2"/>
          <p:cNvSpPr txBox="1"/>
          <p:nvPr/>
        </p:nvSpPr>
        <p:spPr>
          <a:xfrm>
            <a:off x="422910" y="1439545"/>
            <a:ext cx="6515100" cy="337185"/>
          </a:xfrm>
          <a:prstGeom prst="rect">
            <a:avLst/>
          </a:prstGeom>
        </p:spPr>
        <p:txBody>
          <a:bodyPr wrap="square">
            <a:spAutoFit/>
          </a:bodyPr>
          <a:p>
            <a:r>
              <a:rPr lang="zh-CN" altLang="en-US" sz="1600"/>
              <a:t>通过合理重新设计中继 </a:t>
            </a:r>
            <a:r>
              <a:rPr lang="en-US" altLang="zh-CN" sz="1600"/>
              <a:t>TX </a:t>
            </a:r>
            <a:r>
              <a:rPr lang="zh-CN" altLang="en-US" sz="1600"/>
              <a:t>的结构来加以防范。</a:t>
            </a:r>
            <a:r>
              <a:rPr lang="zh-CN" altLang="en-US" sz="1600"/>
              <a:t>作者设计的结构如下：</a:t>
            </a:r>
            <a:endParaRPr lang="zh-CN" altLang="en-US" sz="1600"/>
          </a:p>
        </p:txBody>
      </p:sp>
      <p:pic>
        <p:nvPicPr>
          <p:cNvPr id="5" name="图片 4"/>
          <p:cNvPicPr>
            <a:picLocks noChangeAspect="1"/>
          </p:cNvPicPr>
          <p:nvPr/>
        </p:nvPicPr>
        <p:blipFill>
          <a:blip r:embed="rId1"/>
          <a:stretch>
            <a:fillRect/>
          </a:stretch>
        </p:blipFill>
        <p:spPr>
          <a:xfrm>
            <a:off x="2966720" y="2030730"/>
            <a:ext cx="7040245" cy="725805"/>
          </a:xfrm>
          <a:prstGeom prst="rect">
            <a:avLst/>
          </a:prstGeom>
        </p:spPr>
      </p:pic>
      <p:sp>
        <p:nvSpPr>
          <p:cNvPr id="4" name="文本框 3"/>
          <p:cNvSpPr txBox="1"/>
          <p:nvPr/>
        </p:nvSpPr>
        <p:spPr>
          <a:xfrm>
            <a:off x="3271520" y="3312160"/>
            <a:ext cx="7038975" cy="1983740"/>
          </a:xfrm>
          <a:prstGeom prst="rect">
            <a:avLst/>
          </a:prstGeom>
        </p:spPr>
        <p:txBody>
          <a:bodyPr>
            <a:noAutofit/>
          </a:bodyPr>
          <a:p>
            <a:r>
              <a:rPr lang="en-US" altLang="zh-CN" sz="1600"/>
              <a:t>State</a:t>
            </a:r>
            <a:r>
              <a:rPr lang="en-US" altLang="zh-CN" sz="1600" baseline="-25000"/>
              <a:t>rec</a:t>
            </a:r>
            <a:r>
              <a:rPr lang="en-US" altLang="zh-CN" sz="1600"/>
              <a:t> </a:t>
            </a:r>
            <a:r>
              <a:rPr lang="zh-CN" altLang="en-US" sz="1600"/>
              <a:t>和 </a:t>
            </a:r>
            <a:r>
              <a:rPr lang="en-US" altLang="zh-CN" sz="1600"/>
              <a:t>MP</a:t>
            </a:r>
            <a:r>
              <a:rPr lang="en-US" altLang="zh-CN" sz="1600" baseline="-25000"/>
              <a:t>rec</a:t>
            </a:r>
            <a:r>
              <a:rPr lang="en-US" altLang="zh-CN" sz="1600"/>
              <a:t> </a:t>
            </a:r>
            <a:r>
              <a:rPr lang="zh-CN" altLang="en-US" sz="1600"/>
              <a:t>是与 </a:t>
            </a:r>
            <a:r>
              <a:rPr lang="en-US" altLang="zh-CN" sz="1600"/>
              <a:t>TXrelay </a:t>
            </a:r>
            <a:r>
              <a:rPr lang="zh-CN" altLang="en-US" sz="1600"/>
              <a:t>原始数据结构不同的新属性。</a:t>
            </a:r>
            <a:endParaRPr lang="zh-CN" altLang="en-US" sz="1600"/>
          </a:p>
          <a:p>
            <a:endParaRPr lang="zh-CN" altLang="en-US" sz="1600"/>
          </a:p>
          <a:p>
            <a:r>
              <a:rPr lang="en-US" altLang="zh-CN" sz="1600"/>
              <a:t>State</a:t>
            </a:r>
            <a:r>
              <a:rPr lang="en-US" altLang="zh-CN" sz="1600" baseline="-25000"/>
              <a:t>rec </a:t>
            </a:r>
            <a:r>
              <a:rPr lang="zh-CN" altLang="en-US" sz="1600"/>
              <a:t>是收款人在付款人分片中存储的状态（仅 </a:t>
            </a:r>
            <a:r>
              <a:rPr lang="en-US" altLang="zh-CN" sz="1600"/>
              <a:t>Location </a:t>
            </a:r>
            <a:r>
              <a:rPr lang="zh-CN" altLang="en-US" sz="1600"/>
              <a:t>字段有填充值），</a:t>
            </a:r>
            <a:endParaRPr lang="zh-CN" altLang="en-US" sz="1600"/>
          </a:p>
          <a:p>
            <a:endParaRPr lang="en-US" altLang="zh-CN" sz="1600"/>
          </a:p>
          <a:p>
            <a:r>
              <a:rPr lang="en-US" altLang="zh-CN" sz="1600"/>
              <a:t>H </a:t>
            </a:r>
            <a:r>
              <a:rPr lang="zh-CN" altLang="en-US" sz="1600"/>
              <a:t>表示提交</a:t>
            </a:r>
            <a:r>
              <a:rPr lang="en-US" altLang="zh-CN" sz="1600"/>
              <a:t>CTX </a:t>
            </a:r>
            <a:r>
              <a:rPr lang="zh-CN" altLang="en-US" sz="1600"/>
              <a:t>的区块高度， </a:t>
            </a:r>
            <a:endParaRPr lang="zh-CN" altLang="en-US" sz="1600"/>
          </a:p>
          <a:p>
            <a:endParaRPr lang="en-US" altLang="zh-CN" sz="1600"/>
          </a:p>
          <a:p>
            <a:r>
              <a:rPr lang="en-US" altLang="zh-CN" sz="1600"/>
              <a:t>MP</a:t>
            </a:r>
            <a:r>
              <a:rPr lang="en-US" altLang="zh-CN" sz="1600" baseline="-25000"/>
              <a:t>ctx</a:t>
            </a:r>
            <a:r>
              <a:rPr lang="en-US" altLang="zh-CN" sz="1600"/>
              <a:t> </a:t>
            </a:r>
            <a:r>
              <a:rPr lang="zh-CN" altLang="en-US" sz="1600"/>
              <a:t>和 </a:t>
            </a:r>
            <a:r>
              <a:rPr lang="en-US" altLang="zh-CN" sz="1600"/>
              <a:t>MP</a:t>
            </a:r>
            <a:r>
              <a:rPr lang="en-US" altLang="zh-CN" sz="1600" baseline="-25000"/>
              <a:t>rec</a:t>
            </a:r>
            <a:r>
              <a:rPr lang="en-US" altLang="zh-CN" sz="1600"/>
              <a:t> </a:t>
            </a:r>
            <a:r>
              <a:rPr lang="zh-CN" altLang="en-US" sz="1600"/>
              <a:t>分别代表证明 </a:t>
            </a:r>
            <a:r>
              <a:rPr lang="en-US" altLang="zh-CN" sz="1600"/>
              <a:t>CTX </a:t>
            </a:r>
            <a:r>
              <a:rPr lang="zh-CN" altLang="en-US" sz="1600"/>
              <a:t>和该区块中收款人账户 状态的默克尔证明。</a:t>
            </a:r>
            <a:endParaRPr lang="zh-CN" altLang="en-US" sz="1600"/>
          </a:p>
        </p:txBody>
      </p:sp>
      <p:sp>
        <p:nvSpPr>
          <p:cNvPr id="6" name="文本框 5"/>
          <p:cNvSpPr txBox="1"/>
          <p:nvPr/>
        </p:nvSpPr>
        <p:spPr>
          <a:xfrm>
            <a:off x="1657985" y="5591810"/>
            <a:ext cx="8721725" cy="583565"/>
          </a:xfrm>
          <a:prstGeom prst="rect">
            <a:avLst/>
          </a:prstGeom>
        </p:spPr>
        <p:txBody>
          <a:bodyPr wrap="square">
            <a:spAutoFit/>
          </a:bodyPr>
          <a:p>
            <a:pPr indent="457200"/>
            <a:r>
              <a:rPr lang="zh-CN" altLang="en-US" sz="1600"/>
              <a:t>如果源分片收到付款方所在分片发送的中继 交易，由于“位置”字段不是“源分片”，该中继交易将会 被中止。 </a:t>
            </a:r>
            <a:endParaRPr lang="zh-CN" altLang="en-US" sz="1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102102" y="1696052"/>
            <a:ext cx="2040890" cy="2214880"/>
          </a:xfrm>
          <a:prstGeom prst="rect">
            <a:avLst/>
          </a:prstGeom>
          <a:noFill/>
        </p:spPr>
        <p:txBody>
          <a:bodyPr wrap="none" lIns="0" rtlCol="0">
            <a:spAutoFit/>
          </a:bodyPr>
          <a:lstStyle/>
          <a:p>
            <a:pPr algn="l"/>
            <a:r>
              <a:rPr kumimoji="1" lang="en-US" altLang="zh-CN" sz="13800" b="1" dirty="0">
                <a:gradFill>
                  <a:gsLst>
                    <a:gs pos="0">
                      <a:schemeClr val="accent3">
                        <a:lumMod val="60000"/>
                        <a:lumOff val="40000"/>
                      </a:schemeClr>
                    </a:gs>
                    <a:gs pos="100000">
                      <a:schemeClr val="accent3">
                        <a:lumMod val="20000"/>
                        <a:lumOff val="80000"/>
                        <a:alpha val="0"/>
                      </a:schemeClr>
                    </a:gs>
                  </a:gsLst>
                  <a:lin ang="5400000" scaled="1"/>
                </a:gradFill>
              </a:rPr>
              <a:t>03</a:t>
            </a:r>
            <a:endParaRPr kumimoji="1" lang="zh-CN" altLang="en-US" sz="13800" b="1" dirty="0">
              <a:gradFill>
                <a:gsLst>
                  <a:gs pos="0">
                    <a:schemeClr val="accent3">
                      <a:lumMod val="60000"/>
                      <a:lumOff val="40000"/>
                    </a:schemeClr>
                  </a:gs>
                  <a:gs pos="100000">
                    <a:schemeClr val="accent3">
                      <a:lumMod val="20000"/>
                      <a:lumOff val="80000"/>
                      <a:alpha val="0"/>
                    </a:schemeClr>
                  </a:gs>
                </a:gsLst>
                <a:lin ang="5400000" scaled="1"/>
              </a:gradFill>
            </a:endParaRPr>
          </a:p>
        </p:txBody>
      </p:sp>
      <p:sp>
        <p:nvSpPr>
          <p:cNvPr id="9" name="文本占位符 39"/>
          <p:cNvSpPr txBox="1"/>
          <p:nvPr/>
        </p:nvSpPr>
        <p:spPr>
          <a:xfrm>
            <a:off x="3078999" y="3028846"/>
            <a:ext cx="6034004" cy="883197"/>
          </a:xfrm>
          <a:prstGeom prst="rect">
            <a:avLst/>
          </a:prstGeom>
        </p:spPr>
        <p:txBody>
          <a:bodyPr lIns="0" tIns="0" rIns="0" bIns="0" anchor="ctr" anchorCtr="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6000" b="1" dirty="0">
                <a:solidFill>
                  <a:schemeClr val="accent2"/>
                </a:solidFill>
                <a:sym typeface="+mn-ea"/>
              </a:rPr>
              <a:t>协议的</a:t>
            </a:r>
            <a:r>
              <a:rPr lang="zh-CN" altLang="en-US" sz="6000" b="1" dirty="0">
                <a:solidFill>
                  <a:schemeClr val="accent2"/>
                </a:solidFill>
                <a:sym typeface="+mn-ea"/>
              </a:rPr>
              <a:t>特性分析</a:t>
            </a:r>
            <a:endParaRPr lang="zh-CN" altLang="en-US" sz="6000" b="1" dirty="0">
              <a:solidFill>
                <a:schemeClr val="accent2"/>
              </a:solidFill>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ym typeface="+mn-ea"/>
              </a:rPr>
              <a:t>协议的特性分析</a:t>
            </a:r>
            <a:r>
              <a:rPr lang="en-US" altLang="zh-CN"/>
              <a:t>——</a:t>
            </a:r>
            <a:r>
              <a:rPr lang="zh-CN" altLang="en-US"/>
              <a:t>迁移活跃度</a:t>
            </a:r>
            <a:r>
              <a:rPr lang="zh-CN" altLang="en-US"/>
              <a:t>和最终一致性</a:t>
            </a:r>
            <a:endParaRPr lang="zh-CN" altLang="en-US"/>
          </a:p>
        </p:txBody>
      </p:sp>
      <p:sp>
        <p:nvSpPr>
          <p:cNvPr id="4" name="文本框 3"/>
          <p:cNvSpPr txBox="1"/>
          <p:nvPr/>
        </p:nvSpPr>
        <p:spPr>
          <a:xfrm>
            <a:off x="1486535" y="2275840"/>
            <a:ext cx="8933815" cy="1560195"/>
          </a:xfrm>
          <a:prstGeom prst="rect">
            <a:avLst/>
          </a:prstGeom>
        </p:spPr>
        <p:txBody>
          <a:bodyPr>
            <a:noAutofit/>
          </a:bodyPr>
          <a:p>
            <a:pPr indent="457200"/>
            <a:r>
              <a:rPr lang="zh-CN" altLang="en-US" sz="1600"/>
              <a:t>当目标分片验证来自源分片的 </a:t>
            </a:r>
            <a:r>
              <a:rPr lang="en-US" altLang="zh-CN" sz="1600"/>
              <a:t>TXaux2 </a:t>
            </a:r>
            <a:r>
              <a:rPr lang="zh-CN" altLang="en-US" sz="1600"/>
              <a:t>时，如果 </a:t>
            </a:r>
            <a:r>
              <a:rPr lang="en-US" altLang="zh-CN" sz="1600"/>
              <a:t>TXaux2 </a:t>
            </a:r>
            <a:r>
              <a:rPr lang="zh-CN" altLang="en-US" sz="1600"/>
              <a:t>合法且未超时，只要目标分片未被恶意节点破坏， 它就会通知所有分片迁移已成功。另一方面，如果目标分片验证 </a:t>
            </a:r>
            <a:r>
              <a:rPr lang="en-US" altLang="zh-CN" sz="1600"/>
              <a:t>TXaux2 </a:t>
            </a:r>
            <a:r>
              <a:rPr lang="zh-CN" altLang="en-US" sz="1600"/>
              <a:t>时已超时，目标分片将不会接受它。当源分片在限定时间内未收到任何通知或收到目标分片的失败消息时，只要源分片未被恶意节点破坏，它就会认为迁移失败并解锁目标账户。总之，每个账户迁移最终都会按照成功或 失败的处理方式得到处理。因此</a:t>
            </a:r>
            <a:r>
              <a:rPr lang="zh-CN" altLang="en-US" sz="1600" dirty="0">
                <a:sym typeface="+mn-ea"/>
              </a:rPr>
              <a:t>Fine-tuned Lock</a:t>
            </a:r>
            <a:r>
              <a:rPr lang="zh-CN" altLang="en-US" sz="1600">
                <a:sym typeface="+mn-ea"/>
              </a:rPr>
              <a:t>即可具有活跃度属性</a:t>
            </a:r>
            <a:endParaRPr lang="zh-CN" altLang="en-US" sz="1600"/>
          </a:p>
        </p:txBody>
      </p:sp>
      <p:sp>
        <p:nvSpPr>
          <p:cNvPr id="6" name="文本框 5"/>
          <p:cNvSpPr txBox="1"/>
          <p:nvPr/>
        </p:nvSpPr>
        <p:spPr>
          <a:xfrm>
            <a:off x="1486535" y="4088130"/>
            <a:ext cx="9008745" cy="1775460"/>
          </a:xfrm>
          <a:prstGeom prst="rect">
            <a:avLst/>
          </a:prstGeom>
        </p:spPr>
        <p:txBody>
          <a:bodyPr wrap="square">
            <a:noAutofit/>
          </a:bodyPr>
          <a:p>
            <a:pPr indent="457200"/>
            <a:r>
              <a:rPr lang="zh-CN" altLang="en-US" sz="1600"/>
              <a:t>对于一个 </a:t>
            </a:r>
            <a:r>
              <a:rPr lang="en-US" altLang="zh-CN" sz="1600"/>
              <a:t>TXaux2</a:t>
            </a:r>
            <a:r>
              <a:rPr lang="zh-CN" altLang="en-US" sz="1600"/>
              <a:t>，如果由于非法或超时原因未被目标分片提交，相应的公告将不会发送给任何其他分片。即使目标分片中的恶意节点向其他分片发送公告，由于没有有效的默克尔证明来证明</a:t>
            </a:r>
            <a:r>
              <a:rPr lang="en-US" altLang="zh-CN" sz="1600"/>
              <a:t>TXaux2</a:t>
            </a:r>
            <a:r>
              <a:rPr lang="zh-CN" altLang="en-US" sz="1600"/>
              <a:t>已提交，该公告将被忽略。当迁移超时时，只要源分片未被恶意节点破坏，源分片将把目标账户的字段 </a:t>
            </a:r>
            <a:r>
              <a:rPr lang="en-US" altLang="zh-CN" sz="1600"/>
              <a:t>Location </a:t>
            </a:r>
            <a:r>
              <a:rPr lang="zh-CN" altLang="en-US" sz="1600"/>
              <a:t>重新修改为“源分片”。因此，所有分片仍认为该账户由源分片管理。另一方面，如果 </a:t>
            </a:r>
            <a:r>
              <a:rPr lang="en-US" altLang="zh-CN" sz="1600"/>
              <a:t>TXaux2 </a:t>
            </a:r>
            <a:r>
              <a:rPr lang="zh-CN" altLang="en-US" sz="1600"/>
              <a:t>被目标分片提交，只要分片未被恶意节点破坏，有效的公告将被发送给其他分片。最终，所有分片都将该账户 映射到目标分片。总之，所有分片对于目标账户</a:t>
            </a:r>
            <a:r>
              <a:rPr lang="en-US" altLang="zh-CN" sz="1600"/>
              <a:t>Location </a:t>
            </a:r>
            <a:r>
              <a:rPr lang="zh-CN" altLang="en-US" sz="1600"/>
              <a:t>字段都保持一致。</a:t>
            </a:r>
            <a:endParaRPr lang="zh-CN" altLang="en-US" sz="1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ym typeface="+mn-ea"/>
              </a:rPr>
              <a:t>协议的特性分析</a:t>
            </a:r>
            <a:r>
              <a:rPr lang="en-US" altLang="zh-CN"/>
              <a:t>——</a:t>
            </a:r>
            <a:r>
              <a:rPr lang="zh-CN" altLang="en-US"/>
              <a:t>安全的概率</a:t>
            </a:r>
            <a:endParaRPr lang="zh-CN" altLang="en-US"/>
          </a:p>
        </p:txBody>
      </p:sp>
      <p:pic>
        <p:nvPicPr>
          <p:cNvPr id="3" name="图片 2"/>
          <p:cNvPicPr>
            <a:picLocks noChangeAspect="1"/>
          </p:cNvPicPr>
          <p:nvPr/>
        </p:nvPicPr>
        <p:blipFill>
          <a:blip r:embed="rId1"/>
          <a:stretch>
            <a:fillRect/>
          </a:stretch>
        </p:blipFill>
        <p:spPr>
          <a:xfrm>
            <a:off x="1830070" y="2558415"/>
            <a:ext cx="7403465" cy="2915285"/>
          </a:xfrm>
          <a:prstGeom prst="rect">
            <a:avLst/>
          </a:prstGeom>
        </p:spPr>
      </p:pic>
      <p:sp>
        <p:nvSpPr>
          <p:cNvPr id="5" name="文本框 4"/>
          <p:cNvSpPr txBox="1"/>
          <p:nvPr/>
        </p:nvSpPr>
        <p:spPr>
          <a:xfrm>
            <a:off x="2119630" y="5822950"/>
            <a:ext cx="6702425" cy="337185"/>
          </a:xfrm>
          <a:prstGeom prst="rect">
            <a:avLst/>
          </a:prstGeom>
        </p:spPr>
        <p:txBody>
          <a:bodyPr wrap="square">
            <a:spAutoFit/>
          </a:bodyPr>
          <a:p>
            <a:r>
              <a:rPr lang="zh-CN" altLang="en-US" sz="1600"/>
              <a:t>当 </a:t>
            </a:r>
            <a:r>
              <a:rPr lang="en-US" altLang="zh-CN" sz="1600"/>
              <a:t>O = 1000</a:t>
            </a:r>
            <a:r>
              <a:rPr lang="zh-CN" altLang="en-US" sz="1600"/>
              <a:t>，</a:t>
            </a:r>
            <a:r>
              <a:rPr lang="en-US" altLang="zh-CN" sz="1600"/>
              <a:t>M = 150 </a:t>
            </a:r>
            <a:r>
              <a:rPr lang="zh-CN" altLang="en-US" sz="1600"/>
              <a:t>且 </a:t>
            </a:r>
            <a:r>
              <a:rPr lang="en-US" altLang="zh-CN" sz="1600"/>
              <a:t>n = 100 </a:t>
            </a:r>
            <a:r>
              <a:rPr lang="zh-CN" altLang="en-US" sz="1600"/>
              <a:t>时，概率 </a:t>
            </a:r>
            <a:r>
              <a:rPr lang="en-US" altLang="zh-CN" sz="1600"/>
              <a:t>P </a:t>
            </a:r>
            <a:r>
              <a:rPr lang="zh-CN" altLang="en-US" sz="1600"/>
              <a:t>超过 </a:t>
            </a:r>
            <a:r>
              <a:rPr lang="en-US" altLang="zh-CN" sz="1600"/>
              <a:t>99.9999%</a:t>
            </a:r>
            <a:endParaRPr lang="en-US" altLang="zh-CN" sz="1600"/>
          </a:p>
        </p:txBody>
      </p:sp>
      <p:sp>
        <p:nvSpPr>
          <p:cNvPr id="6" name="文本框 5"/>
          <p:cNvSpPr txBox="1"/>
          <p:nvPr/>
        </p:nvSpPr>
        <p:spPr>
          <a:xfrm>
            <a:off x="2119630" y="1246505"/>
            <a:ext cx="7914640" cy="963295"/>
          </a:xfrm>
          <a:prstGeom prst="rect">
            <a:avLst/>
          </a:prstGeom>
        </p:spPr>
        <p:txBody>
          <a:bodyPr>
            <a:noAutofit/>
          </a:bodyPr>
          <a:p>
            <a:r>
              <a:rPr lang="zh-CN" altLang="en-US" sz="1600"/>
              <a:t>给定区块链节点数量 </a:t>
            </a:r>
            <a:r>
              <a:rPr lang="en-US" altLang="zh-CN" sz="1600"/>
              <a:t>O ∈N</a:t>
            </a:r>
            <a:r>
              <a:rPr lang="zh-CN" altLang="en-US" sz="1600"/>
              <a:t>，其中恶意节点数量为 </a:t>
            </a:r>
            <a:r>
              <a:rPr lang="en-US" altLang="zh-CN" sz="1600"/>
              <a:t>M ∈N</a:t>
            </a:r>
            <a:r>
              <a:rPr lang="zh-CN" altLang="en-US" sz="1600"/>
              <a:t>，每个分片由 </a:t>
            </a:r>
            <a:r>
              <a:rPr lang="en-US" altLang="zh-CN" sz="1600"/>
              <a:t>n ∈N</a:t>
            </a:r>
            <a:r>
              <a:rPr lang="zh-CN" altLang="en-US" sz="1600"/>
              <a:t>（</a:t>
            </a:r>
            <a:r>
              <a:rPr lang="en-US" altLang="zh-CN" sz="1600"/>
              <a:t>n &lt; O</a:t>
            </a:r>
            <a:r>
              <a:rPr lang="zh-CN" altLang="en-US" sz="1600"/>
              <a:t>）个节点组成，且所有分片均采用 </a:t>
            </a:r>
            <a:r>
              <a:rPr lang="en-US" altLang="zh-CN" sz="1600"/>
              <a:t>PBFT </a:t>
            </a:r>
            <a:r>
              <a:rPr lang="zh-CN" altLang="en-US" sz="1600"/>
              <a:t>作为其分片内共识机制，源分片和目标分片均未被恶意节点破坏的概率为：</a:t>
            </a:r>
            <a:endParaRPr lang="zh-CN" altLang="en-US" sz="1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102102" y="1696052"/>
            <a:ext cx="2040890" cy="2214880"/>
          </a:xfrm>
          <a:prstGeom prst="rect">
            <a:avLst/>
          </a:prstGeom>
          <a:noFill/>
        </p:spPr>
        <p:txBody>
          <a:bodyPr wrap="none" lIns="0" rtlCol="0">
            <a:spAutoFit/>
          </a:bodyPr>
          <a:lstStyle/>
          <a:p>
            <a:pPr algn="l"/>
            <a:r>
              <a:rPr kumimoji="1" lang="en-US" altLang="zh-CN" sz="13800" b="1" dirty="0">
                <a:gradFill>
                  <a:gsLst>
                    <a:gs pos="0">
                      <a:schemeClr val="accent3">
                        <a:lumMod val="60000"/>
                        <a:lumOff val="40000"/>
                      </a:schemeClr>
                    </a:gs>
                    <a:gs pos="100000">
                      <a:schemeClr val="accent3">
                        <a:lumMod val="20000"/>
                        <a:lumOff val="80000"/>
                        <a:alpha val="0"/>
                      </a:schemeClr>
                    </a:gs>
                  </a:gsLst>
                  <a:lin ang="5400000" scaled="1"/>
                </a:gradFill>
              </a:rPr>
              <a:t>04</a:t>
            </a:r>
            <a:endParaRPr kumimoji="1" lang="zh-CN" altLang="en-US" sz="13800" b="1" dirty="0">
              <a:gradFill>
                <a:gsLst>
                  <a:gs pos="0">
                    <a:schemeClr val="accent3">
                      <a:lumMod val="60000"/>
                      <a:lumOff val="40000"/>
                    </a:schemeClr>
                  </a:gs>
                  <a:gs pos="100000">
                    <a:schemeClr val="accent3">
                      <a:lumMod val="20000"/>
                      <a:lumOff val="80000"/>
                      <a:alpha val="0"/>
                    </a:schemeClr>
                  </a:gs>
                </a:gsLst>
                <a:lin ang="5400000" scaled="1"/>
              </a:gradFill>
            </a:endParaRPr>
          </a:p>
        </p:txBody>
      </p:sp>
      <p:sp>
        <p:nvSpPr>
          <p:cNvPr id="9" name="文本占位符 39"/>
          <p:cNvSpPr txBox="1"/>
          <p:nvPr/>
        </p:nvSpPr>
        <p:spPr>
          <a:xfrm>
            <a:off x="3078999" y="3028846"/>
            <a:ext cx="6034004" cy="883197"/>
          </a:xfrm>
          <a:prstGeom prst="rect">
            <a:avLst/>
          </a:prstGeom>
        </p:spPr>
        <p:txBody>
          <a:bodyPr lIns="0" tIns="0" rIns="0" bIns="0" anchor="ctr" anchorCtr="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6000" b="1" dirty="0">
                <a:solidFill>
                  <a:schemeClr val="accent2"/>
                </a:solidFill>
              </a:rPr>
              <a:t>性能</a:t>
            </a:r>
            <a:r>
              <a:rPr lang="zh-CN" altLang="en-US" sz="6000" b="1" dirty="0">
                <a:solidFill>
                  <a:schemeClr val="accent2"/>
                </a:solidFill>
              </a:rPr>
              <a:t>评估</a:t>
            </a:r>
            <a:endParaRPr lang="zh-CN" altLang="en-US" sz="6000" b="1" dirty="0">
              <a:solidFill>
                <a:schemeClr val="accen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ym typeface="+mn-ea"/>
              </a:rPr>
              <a:t>性能评估</a:t>
            </a:r>
            <a:endParaRPr lang="en-US" altLang="zh-CN"/>
          </a:p>
        </p:txBody>
      </p:sp>
      <p:pic>
        <p:nvPicPr>
          <p:cNvPr id="4" name="图片 3"/>
          <p:cNvPicPr>
            <a:picLocks noChangeAspect="1"/>
          </p:cNvPicPr>
          <p:nvPr/>
        </p:nvPicPr>
        <p:blipFill>
          <a:blip r:embed="rId1"/>
          <a:stretch>
            <a:fillRect/>
          </a:stretch>
        </p:blipFill>
        <p:spPr>
          <a:xfrm>
            <a:off x="803275" y="3756660"/>
            <a:ext cx="10261600" cy="2501900"/>
          </a:xfrm>
          <a:prstGeom prst="rect">
            <a:avLst/>
          </a:prstGeom>
        </p:spPr>
      </p:pic>
      <p:pic>
        <p:nvPicPr>
          <p:cNvPr id="5" name="图片 4"/>
          <p:cNvPicPr>
            <a:picLocks noChangeAspect="1"/>
          </p:cNvPicPr>
          <p:nvPr/>
        </p:nvPicPr>
        <p:blipFill>
          <a:blip r:embed="rId2"/>
          <a:stretch>
            <a:fillRect/>
          </a:stretch>
        </p:blipFill>
        <p:spPr>
          <a:xfrm>
            <a:off x="803275" y="1057275"/>
            <a:ext cx="10261600" cy="24955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102102" y="1696052"/>
            <a:ext cx="2060821" cy="2215991"/>
          </a:xfrm>
          <a:prstGeom prst="rect">
            <a:avLst/>
          </a:prstGeom>
          <a:noFill/>
        </p:spPr>
        <p:txBody>
          <a:bodyPr wrap="none" lIns="0" rtlCol="0">
            <a:spAutoFit/>
          </a:bodyPr>
          <a:lstStyle/>
          <a:p>
            <a:pPr algn="l"/>
            <a:r>
              <a:rPr kumimoji="1" lang="en-US" altLang="zh-CN" sz="13800" b="1" dirty="0">
                <a:gradFill>
                  <a:gsLst>
                    <a:gs pos="0">
                      <a:schemeClr val="accent3">
                        <a:lumMod val="60000"/>
                        <a:lumOff val="40000"/>
                      </a:schemeClr>
                    </a:gs>
                    <a:gs pos="100000">
                      <a:schemeClr val="accent3">
                        <a:lumMod val="20000"/>
                        <a:lumOff val="80000"/>
                        <a:alpha val="0"/>
                      </a:schemeClr>
                    </a:gs>
                  </a:gsLst>
                  <a:lin ang="5400000" scaled="1"/>
                </a:gradFill>
              </a:rPr>
              <a:t>01</a:t>
            </a:r>
            <a:endParaRPr kumimoji="1" lang="zh-CN" altLang="en-US" sz="13800" b="1" dirty="0">
              <a:gradFill>
                <a:gsLst>
                  <a:gs pos="0">
                    <a:schemeClr val="accent3">
                      <a:lumMod val="60000"/>
                      <a:lumOff val="40000"/>
                    </a:schemeClr>
                  </a:gs>
                  <a:gs pos="100000">
                    <a:schemeClr val="accent3">
                      <a:lumMod val="20000"/>
                      <a:lumOff val="80000"/>
                      <a:alpha val="0"/>
                    </a:schemeClr>
                  </a:gs>
                </a:gsLst>
                <a:lin ang="5400000" scaled="1"/>
              </a:gradFill>
            </a:endParaRPr>
          </a:p>
        </p:txBody>
      </p:sp>
      <p:sp>
        <p:nvSpPr>
          <p:cNvPr id="9" name="文本占位符 39"/>
          <p:cNvSpPr txBox="1"/>
          <p:nvPr/>
        </p:nvSpPr>
        <p:spPr>
          <a:xfrm>
            <a:off x="3078999" y="3028846"/>
            <a:ext cx="6034004" cy="883197"/>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6000" b="1" dirty="0">
                <a:solidFill>
                  <a:schemeClr val="accent2"/>
                </a:solidFill>
              </a:rPr>
              <a:t>研究背景</a:t>
            </a:r>
            <a:endParaRPr lang="zh-CN" altLang="en-US" sz="6000" b="1" dirty="0">
              <a:solidFill>
                <a:schemeClr val="accent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Thanks for Your Attention</a:t>
            </a:r>
            <a:endParaRPr lang="zh-CN" altLang="en-US" dirty="0"/>
          </a:p>
        </p:txBody>
      </p:sp>
      <p:sp>
        <p:nvSpPr>
          <p:cNvPr id="35" name="文本占位符 34"/>
          <p:cNvSpPr>
            <a:spLocks noGrp="1"/>
          </p:cNvSpPr>
          <p:nvPr>
            <p:ph type="body" sz="quarter" idx="14"/>
          </p:nvPr>
        </p:nvSpPr>
        <p:spPr/>
        <p:txBody>
          <a:bodyPr/>
          <a:lstStyle/>
          <a:p>
            <a:r>
              <a:rPr lang="zh-CN" altLang="en-US" dirty="0"/>
              <a:t>感谢老师的悉心指导</a:t>
            </a:r>
            <a:endParaRPr lang="zh-CN" altLang="en-US" dirty="0"/>
          </a:p>
        </p:txBody>
      </p:sp>
      <p:pic>
        <p:nvPicPr>
          <p:cNvPr id="8" name="图片占位符 7" descr="图片包含 天空, 户外, 建筑物, 日落&#10;&#10;描述已自动生成"/>
          <p:cNvPicPr>
            <a:picLocks noGrp="1" noChangeAspect="1"/>
          </p:cNvPicPr>
          <p:nvPr>
            <p:ph type="pic" sz="quarter" idx="15"/>
          </p:nvPr>
        </p:nvPicPr>
        <p:blipFill rotWithShape="1">
          <a:blip r:embed="rId1">
            <a:extLst>
              <a:ext uri="{28A0092B-C50C-407E-A947-70E740481C1C}">
                <a14:useLocalDpi xmlns:a14="http://schemas.microsoft.com/office/drawing/2010/main" val="0"/>
              </a:ext>
            </a:extLst>
          </a:blip>
          <a:srcRect l="30085" r="30085"/>
          <a:stretch>
            <a:fillRect/>
          </a:stretch>
        </p:blip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摘要</a:t>
            </a:r>
            <a:endParaRPr kumimoji="1" lang="zh-CN" altLang="en-US" dirty="0"/>
          </a:p>
        </p:txBody>
      </p:sp>
      <p:pic>
        <p:nvPicPr>
          <p:cNvPr id="3" name="图片 2"/>
          <p:cNvPicPr>
            <a:picLocks noChangeAspect="1"/>
          </p:cNvPicPr>
          <p:nvPr/>
        </p:nvPicPr>
        <p:blipFill>
          <a:blip r:embed="rId1"/>
          <a:stretch>
            <a:fillRect/>
          </a:stretch>
        </p:blipFill>
        <p:spPr>
          <a:xfrm>
            <a:off x="172720" y="1160145"/>
            <a:ext cx="6125210" cy="5566410"/>
          </a:xfrm>
          <a:prstGeom prst="rect">
            <a:avLst/>
          </a:prstGeom>
        </p:spPr>
      </p:pic>
      <p:sp>
        <p:nvSpPr>
          <p:cNvPr id="4" name="文本框 3"/>
          <p:cNvSpPr txBox="1"/>
          <p:nvPr/>
        </p:nvSpPr>
        <p:spPr>
          <a:xfrm>
            <a:off x="6235700" y="1437640"/>
            <a:ext cx="5182870" cy="2196465"/>
          </a:xfrm>
          <a:prstGeom prst="rect">
            <a:avLst/>
          </a:prstGeom>
          <a:noFill/>
        </p:spPr>
        <p:txBody>
          <a:bodyPr wrap="none" lIns="180000" tIns="180000" rIns="180000" bIns="180000" rtlCol="0">
            <a:noAutofit/>
          </a:bodyPr>
          <a:p>
            <a:pPr algn="just">
              <a:lnSpc>
                <a:spcPct val="130000"/>
              </a:lnSpc>
              <a:spcAft>
                <a:spcPts val="600"/>
              </a:spcAft>
              <a:buClrTx/>
              <a:buSzTx/>
              <a:buFontTx/>
            </a:pPr>
            <a:r>
              <a:rPr kumimoji="1" lang="zh-CN" altLang="en-US" dirty="0">
                <a:solidFill>
                  <a:schemeClr val="tx1">
                    <a:lumMod val="75000"/>
                    <a:lumOff val="25000"/>
                  </a:schemeClr>
                </a:solidFill>
              </a:rPr>
              <a:t>本文之前利用锁定机制来实现账户迁移的方法</a:t>
            </a:r>
            <a:endParaRPr kumimoji="1" lang="zh-CN" altLang="en-US" dirty="0">
              <a:solidFill>
                <a:schemeClr val="tx1">
                  <a:lumMod val="75000"/>
                  <a:lumOff val="25000"/>
                </a:schemeClr>
              </a:solidFill>
            </a:endParaRPr>
          </a:p>
          <a:p>
            <a:pPr algn="just">
              <a:lnSpc>
                <a:spcPct val="130000"/>
              </a:lnSpc>
              <a:spcAft>
                <a:spcPts val="600"/>
              </a:spcAft>
              <a:buClrTx/>
              <a:buSzTx/>
              <a:buFontTx/>
            </a:pPr>
            <a:r>
              <a:rPr kumimoji="1" lang="zh-CN" altLang="en-US" dirty="0">
                <a:solidFill>
                  <a:schemeClr val="tx1">
                    <a:lumMod val="75000"/>
                    <a:lumOff val="25000"/>
                  </a:schemeClr>
                </a:solidFill>
              </a:rPr>
              <a:t>称为 </a:t>
            </a:r>
            <a:r>
              <a:rPr kumimoji="1" lang="zh-CN" altLang="en-US" b="1" dirty="0">
                <a:solidFill>
                  <a:schemeClr val="tx1">
                    <a:lumMod val="75000"/>
                    <a:lumOff val="25000"/>
                  </a:schemeClr>
                </a:solidFill>
              </a:rPr>
              <a:t>SOTA Lock。</a:t>
            </a:r>
            <a:r>
              <a:rPr kumimoji="1" lang="zh-CN" altLang="en-US" dirty="0">
                <a:solidFill>
                  <a:schemeClr val="tx1">
                    <a:lumMod val="75000"/>
                    <a:lumOff val="25000"/>
                  </a:schemeClr>
                </a:solidFill>
              </a:rPr>
              <a:t>在该方法中，目标账户的状态</a:t>
            </a:r>
            <a:endParaRPr kumimoji="1" lang="zh-CN" altLang="en-US" dirty="0">
              <a:solidFill>
                <a:schemeClr val="tx1">
                  <a:lumMod val="75000"/>
                  <a:lumOff val="25000"/>
                </a:schemeClr>
              </a:solidFill>
            </a:endParaRPr>
          </a:p>
          <a:p>
            <a:pPr algn="just">
              <a:lnSpc>
                <a:spcPct val="130000"/>
              </a:lnSpc>
              <a:spcAft>
                <a:spcPts val="600"/>
              </a:spcAft>
              <a:buClrTx/>
              <a:buSzTx/>
              <a:buFontTx/>
            </a:pPr>
            <a:r>
              <a:rPr kumimoji="1" lang="zh-CN" altLang="en-US" dirty="0">
                <a:solidFill>
                  <a:schemeClr val="tx1">
                    <a:lumMod val="75000"/>
                    <a:lumOff val="25000"/>
                  </a:schemeClr>
                </a:solidFill>
              </a:rPr>
              <a:t>及其相关交易都需要被锁定。因此，</a:t>
            </a:r>
            <a:r>
              <a:rPr kumimoji="1" lang="zh-CN" altLang="en-US" b="1" dirty="0">
                <a:solidFill>
                  <a:schemeClr val="tx1">
                    <a:lumMod val="75000"/>
                    <a:lumOff val="25000"/>
                  </a:schemeClr>
                </a:solidFill>
                <a:sym typeface="+mn-ea"/>
              </a:rPr>
              <a:t>SOTA Lock</a:t>
            </a:r>
            <a:endParaRPr kumimoji="1" lang="zh-CN" altLang="en-US" b="1" dirty="0">
              <a:solidFill>
                <a:schemeClr val="tx1">
                  <a:lumMod val="75000"/>
                  <a:lumOff val="25000"/>
                </a:schemeClr>
              </a:solidFill>
              <a:sym typeface="+mn-ea"/>
            </a:endParaRPr>
          </a:p>
          <a:p>
            <a:pPr algn="just">
              <a:lnSpc>
                <a:spcPct val="130000"/>
              </a:lnSpc>
              <a:spcAft>
                <a:spcPts val="600"/>
              </a:spcAft>
              <a:buClrTx/>
              <a:buSzTx/>
              <a:buFontTx/>
            </a:pPr>
            <a:r>
              <a:rPr kumimoji="1" lang="zh-CN" altLang="en-US" dirty="0">
                <a:solidFill>
                  <a:schemeClr val="tx1">
                    <a:lumMod val="75000"/>
                    <a:lumOff val="25000"/>
                  </a:schemeClr>
                </a:solidFill>
              </a:rPr>
              <a:t>会导致</a:t>
            </a:r>
            <a:r>
              <a:rPr kumimoji="1" lang="zh-CN" altLang="en-US" dirty="0">
                <a:solidFill>
                  <a:schemeClr val="tx1">
                    <a:lumMod val="75000"/>
                    <a:lumOff val="25000"/>
                  </a:schemeClr>
                </a:solidFill>
              </a:rPr>
              <a:t>相关交易的时间较长。</a:t>
            </a:r>
            <a:endParaRPr kumimoji="1" lang="zh-CN" altLang="en-US" dirty="0">
              <a:solidFill>
                <a:schemeClr val="tx1">
                  <a:lumMod val="75000"/>
                  <a:lumOff val="25000"/>
                </a:schemeClr>
              </a:solidFill>
            </a:endParaRPr>
          </a:p>
        </p:txBody>
      </p:sp>
      <p:sp>
        <p:nvSpPr>
          <p:cNvPr id="6" name="文本框 5"/>
          <p:cNvSpPr txBox="1"/>
          <p:nvPr/>
        </p:nvSpPr>
        <p:spPr>
          <a:xfrm>
            <a:off x="6256655" y="4182110"/>
            <a:ext cx="4995545" cy="1862455"/>
          </a:xfrm>
          <a:prstGeom prst="rect">
            <a:avLst/>
          </a:prstGeom>
          <a:noFill/>
        </p:spPr>
        <p:txBody>
          <a:bodyPr wrap="none" lIns="180000" tIns="180000" rIns="180000" bIns="180000" rtlCol="0">
            <a:noAutofit/>
          </a:bodyPr>
          <a:p>
            <a:pPr algn="just">
              <a:lnSpc>
                <a:spcPct val="130000"/>
              </a:lnSpc>
              <a:spcAft>
                <a:spcPts val="600"/>
              </a:spcAft>
            </a:pPr>
            <a:r>
              <a:rPr kumimoji="1" lang="zh-CN" altLang="en-US" dirty="0">
                <a:solidFill>
                  <a:schemeClr val="tx1">
                    <a:lumMod val="75000"/>
                    <a:lumOff val="25000"/>
                  </a:schemeClr>
                </a:solidFill>
              </a:rPr>
              <a:t>本文提出了</a:t>
            </a:r>
            <a:r>
              <a:rPr kumimoji="1" lang="en-US" altLang="zh-CN" b="1" dirty="0">
                <a:solidFill>
                  <a:schemeClr val="tx1">
                    <a:lumMod val="75000"/>
                    <a:lumOff val="25000"/>
                  </a:schemeClr>
                </a:solidFill>
              </a:rPr>
              <a:t>Fine-tuned Lock</a:t>
            </a:r>
            <a:r>
              <a:rPr kumimoji="1" lang="zh-CN" altLang="en-US" dirty="0">
                <a:solidFill>
                  <a:schemeClr val="tx1">
                    <a:lumMod val="75000"/>
                    <a:lumOff val="25000"/>
                  </a:schemeClr>
                </a:solidFill>
              </a:rPr>
              <a:t>协议。</a:t>
            </a:r>
            <a:endParaRPr kumimoji="1" lang="zh-CN" altLang="en-US" dirty="0">
              <a:solidFill>
                <a:schemeClr val="tx1">
                  <a:lumMod val="75000"/>
                  <a:lumOff val="25000"/>
                </a:schemeClr>
              </a:solidFill>
            </a:endParaRPr>
          </a:p>
          <a:p>
            <a:pPr algn="just">
              <a:lnSpc>
                <a:spcPct val="130000"/>
              </a:lnSpc>
              <a:spcAft>
                <a:spcPts val="600"/>
              </a:spcAft>
            </a:pPr>
            <a:r>
              <a:rPr kumimoji="1" lang="zh-CN" altLang="en-US" dirty="0">
                <a:solidFill>
                  <a:schemeClr val="tx1">
                    <a:lumMod val="75000"/>
                    <a:lumOff val="25000"/>
                  </a:schemeClr>
                </a:solidFill>
              </a:rPr>
              <a:t>与</a:t>
            </a:r>
            <a:r>
              <a:rPr kumimoji="1" lang="en-US" altLang="zh-CN" dirty="0">
                <a:solidFill>
                  <a:schemeClr val="tx1">
                    <a:lumMod val="75000"/>
                    <a:lumOff val="25000"/>
                  </a:schemeClr>
                </a:solidFill>
              </a:rPr>
              <a:t> </a:t>
            </a:r>
            <a:r>
              <a:rPr kumimoji="1" lang="zh-CN" altLang="en-US" b="1" dirty="0">
                <a:solidFill>
                  <a:schemeClr val="tx1">
                    <a:lumMod val="75000"/>
                    <a:lumOff val="25000"/>
                  </a:schemeClr>
                </a:solidFill>
                <a:sym typeface="+mn-ea"/>
              </a:rPr>
              <a:t>SOTA Lock</a:t>
            </a:r>
            <a:r>
              <a:rPr kumimoji="1" lang="zh-CN" altLang="en-US" dirty="0">
                <a:solidFill>
                  <a:schemeClr val="tx1">
                    <a:lumMod val="75000"/>
                    <a:lumOff val="25000"/>
                  </a:schemeClr>
                </a:solidFill>
              </a:rPr>
              <a:t>不同，</a:t>
            </a:r>
            <a:r>
              <a:rPr kumimoji="1" lang="en-US" altLang="zh-CN" b="1" dirty="0">
                <a:solidFill>
                  <a:schemeClr val="tx1">
                    <a:lumMod val="75000"/>
                    <a:lumOff val="25000"/>
                  </a:schemeClr>
                </a:solidFill>
              </a:rPr>
              <a:t>Fine-tuned Lock</a:t>
            </a:r>
            <a:r>
              <a:rPr kumimoji="1" lang="zh-CN" altLang="en-US" dirty="0">
                <a:solidFill>
                  <a:schemeClr val="tx1">
                    <a:lumMod val="75000"/>
                    <a:lumOff val="25000"/>
                  </a:schemeClr>
                </a:solidFill>
              </a:rPr>
              <a:t>协议</a:t>
            </a:r>
            <a:endParaRPr kumimoji="1" lang="zh-CN" altLang="en-US" dirty="0">
              <a:solidFill>
                <a:schemeClr val="tx1">
                  <a:lumMod val="75000"/>
                  <a:lumOff val="25000"/>
                </a:schemeClr>
              </a:solidFill>
            </a:endParaRPr>
          </a:p>
          <a:p>
            <a:pPr algn="just">
              <a:lnSpc>
                <a:spcPct val="130000"/>
              </a:lnSpc>
              <a:spcAft>
                <a:spcPts val="600"/>
              </a:spcAft>
            </a:pPr>
            <a:r>
              <a:rPr kumimoji="1" lang="zh-CN" altLang="en-US" dirty="0">
                <a:solidFill>
                  <a:schemeClr val="tx1">
                    <a:lumMod val="75000"/>
                    <a:lumOff val="25000"/>
                  </a:schemeClr>
                </a:solidFill>
              </a:rPr>
              <a:t>在账户迁移期间能够实时处理受影响的交易，</a:t>
            </a:r>
            <a:endParaRPr kumimoji="1" lang="zh-CN" altLang="en-US" dirty="0">
              <a:solidFill>
                <a:schemeClr val="tx1">
                  <a:lumMod val="75000"/>
                  <a:lumOff val="25000"/>
                </a:schemeClr>
              </a:solidFill>
            </a:endParaRPr>
          </a:p>
          <a:p>
            <a:pPr algn="just">
              <a:lnSpc>
                <a:spcPct val="130000"/>
              </a:lnSpc>
              <a:spcAft>
                <a:spcPts val="600"/>
              </a:spcAft>
            </a:pPr>
            <a:r>
              <a:rPr kumimoji="1" lang="zh-CN" altLang="en-US" dirty="0">
                <a:solidFill>
                  <a:schemeClr val="tx1">
                    <a:lumMod val="75000"/>
                    <a:lumOff val="25000"/>
                  </a:schemeClr>
                </a:solidFill>
              </a:rPr>
              <a:t>从而降低相关交易的完成时间。</a:t>
            </a:r>
            <a:endParaRPr kumimoji="1" lang="zh-CN" altLang="en-US" dirty="0">
              <a:solidFill>
                <a:schemeClr val="tx1">
                  <a:lumMod val="75000"/>
                  <a:lumOff val="2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区块链</a:t>
            </a:r>
            <a:r>
              <a:rPr kumimoji="1" lang="zh-CN" altLang="en-US" dirty="0"/>
              <a:t>状态分片</a:t>
            </a:r>
            <a:endParaRPr kumimoji="1" lang="zh-CN" altLang="en-US" dirty="0"/>
          </a:p>
        </p:txBody>
      </p:sp>
      <p:graphicFrame>
        <p:nvGraphicFramePr>
          <p:cNvPr id="6" name="图示 5"/>
          <p:cNvGraphicFramePr/>
          <p:nvPr/>
        </p:nvGraphicFramePr>
        <p:xfrm>
          <a:off x="339090" y="2061210"/>
          <a:ext cx="5340350" cy="250063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文本框 7"/>
          <p:cNvSpPr txBox="1"/>
          <p:nvPr/>
        </p:nvSpPr>
        <p:spPr>
          <a:xfrm>
            <a:off x="5897880" y="1704340"/>
            <a:ext cx="4934585" cy="3528695"/>
          </a:xfrm>
          <a:prstGeom prst="rect">
            <a:avLst/>
          </a:prstGeom>
          <a:noFill/>
        </p:spPr>
        <p:txBody>
          <a:bodyPr wrap="square" lIns="180000" tIns="180000" rIns="180000" bIns="180000" rtlCol="0" anchor="t">
            <a:noAutofit/>
          </a:bodyPr>
          <a:p>
            <a:pPr indent="457200" algn="l">
              <a:lnSpc>
                <a:spcPct val="130000"/>
              </a:lnSpc>
              <a:spcAft>
                <a:spcPts val="600"/>
              </a:spcAft>
            </a:pPr>
            <a:r>
              <a:rPr kumimoji="1" lang="zh-CN" altLang="en-US" dirty="0">
                <a:solidFill>
                  <a:schemeClr val="tx1">
                    <a:lumMod val="75000"/>
                    <a:lumOff val="25000"/>
                  </a:schemeClr>
                </a:solidFill>
                <a:sym typeface="+mn-ea"/>
              </a:rPr>
              <a:t>目前的区块链面临三难困境，即无法</a:t>
            </a:r>
            <a:r>
              <a:rPr kumimoji="1" lang="zh-CN" altLang="en-US" dirty="0">
                <a:solidFill>
                  <a:schemeClr val="tx1">
                    <a:lumMod val="75000"/>
                    <a:lumOff val="25000"/>
                  </a:schemeClr>
                </a:solidFill>
                <a:sym typeface="+mn-ea"/>
              </a:rPr>
              <a:t>同时实现可扩展性、安全性和去中心化。</a:t>
            </a:r>
            <a:endParaRPr kumimoji="1" lang="zh-CN" altLang="en-US" dirty="0">
              <a:solidFill>
                <a:schemeClr val="tx1">
                  <a:lumMod val="75000"/>
                  <a:lumOff val="25000"/>
                </a:schemeClr>
              </a:solidFill>
            </a:endParaRPr>
          </a:p>
          <a:p>
            <a:pPr indent="457200" algn="l">
              <a:lnSpc>
                <a:spcPct val="130000"/>
              </a:lnSpc>
              <a:spcAft>
                <a:spcPts val="600"/>
              </a:spcAft>
            </a:pPr>
            <a:r>
              <a:rPr kumimoji="1" lang="zh-CN" altLang="en-US" dirty="0">
                <a:solidFill>
                  <a:schemeClr val="tx1">
                    <a:lumMod val="75000"/>
                    <a:lumOff val="25000"/>
                  </a:schemeClr>
                </a:solidFill>
              </a:rPr>
              <a:t>针对区块链的可扩展性问题，研究人员提出了多种不同的技术方案，如闪电网络、</a:t>
            </a:r>
            <a:r>
              <a:rPr kumimoji="1" lang="en-US" altLang="zh-CN" dirty="0">
                <a:solidFill>
                  <a:schemeClr val="tx1">
                    <a:lumMod val="75000"/>
                    <a:lumOff val="25000"/>
                  </a:schemeClr>
                </a:solidFill>
              </a:rPr>
              <a:t>DAG</a:t>
            </a:r>
            <a:r>
              <a:rPr kumimoji="1" lang="zh-CN" altLang="en-US" dirty="0">
                <a:solidFill>
                  <a:schemeClr val="tx1">
                    <a:lumMod val="75000"/>
                    <a:lumOff val="25000"/>
                  </a:schemeClr>
                </a:solidFill>
              </a:rPr>
              <a:t>技术、状态通道和分片机制。其中分片机制是目前为止最有希望在保持高度去中心化特性的同时，又</a:t>
            </a:r>
            <a:r>
              <a:rPr kumimoji="1" lang="zh-CN" altLang="en-US" dirty="0">
                <a:solidFill>
                  <a:schemeClr val="tx1">
                    <a:lumMod val="75000"/>
                    <a:lumOff val="25000"/>
                  </a:schemeClr>
                </a:solidFill>
              </a:rPr>
              <a:t>可提高区块链可扩展性的链上扩容技术。</a:t>
            </a:r>
            <a:endParaRPr kumimoji="1" lang="en-US" altLang="zh-CN" dirty="0">
              <a:solidFill>
                <a:schemeClr val="tx1">
                  <a:lumMod val="75000"/>
                  <a:lumOff val="25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区块链</a:t>
            </a:r>
            <a:r>
              <a:rPr kumimoji="1" lang="zh-CN" altLang="en-US" dirty="0"/>
              <a:t>状态分片</a:t>
            </a:r>
            <a:endParaRPr kumimoji="1" lang="zh-CN" altLang="en-US" dirty="0"/>
          </a:p>
        </p:txBody>
      </p:sp>
      <p:pic>
        <p:nvPicPr>
          <p:cNvPr id="3" name="图片 2"/>
          <p:cNvPicPr/>
          <p:nvPr/>
        </p:nvPicPr>
        <p:blipFill>
          <a:blip r:embed="rId1"/>
          <a:srcRect r="104" b="10112"/>
          <a:stretch>
            <a:fillRect/>
          </a:stretch>
        </p:blipFill>
        <p:spPr>
          <a:xfrm>
            <a:off x="1384935" y="1141095"/>
            <a:ext cx="9156700" cy="2806700"/>
          </a:xfrm>
          <a:prstGeom prst="rect">
            <a:avLst/>
          </a:prstGeom>
        </p:spPr>
      </p:pic>
      <p:sp>
        <p:nvSpPr>
          <p:cNvPr id="8" name="文本框 7"/>
          <p:cNvSpPr txBox="1"/>
          <p:nvPr/>
        </p:nvSpPr>
        <p:spPr>
          <a:xfrm>
            <a:off x="1251585" y="3910330"/>
            <a:ext cx="9675495" cy="2947670"/>
          </a:xfrm>
          <a:prstGeom prst="rect">
            <a:avLst/>
          </a:prstGeom>
          <a:noFill/>
        </p:spPr>
        <p:txBody>
          <a:bodyPr wrap="square" lIns="180000" tIns="180000" rIns="180000" bIns="180000" rtlCol="0" anchor="t">
            <a:noAutofit/>
          </a:bodyPr>
          <a:p>
            <a:pPr indent="457200" algn="l">
              <a:lnSpc>
                <a:spcPct val="130000"/>
              </a:lnSpc>
              <a:spcAft>
                <a:spcPts val="600"/>
              </a:spcAft>
            </a:pPr>
            <a:r>
              <a:rPr kumimoji="1" lang="zh-CN" altLang="en-US" sz="1400" dirty="0">
                <a:solidFill>
                  <a:schemeClr val="tx1">
                    <a:lumMod val="75000"/>
                    <a:lumOff val="25000"/>
                  </a:schemeClr>
                </a:solidFill>
              </a:rPr>
              <a:t>目前的区块链</a:t>
            </a:r>
            <a:r>
              <a:rPr kumimoji="1" lang="zh-CN" altLang="en-US" sz="1400" dirty="0">
                <a:solidFill>
                  <a:schemeClr val="tx1">
                    <a:lumMod val="75000"/>
                    <a:lumOff val="25000"/>
                  </a:schemeClr>
                </a:solidFill>
              </a:rPr>
              <a:t>分片方法主要有三种：网络分片（</a:t>
            </a:r>
            <a:r>
              <a:rPr kumimoji="1" lang="en-US" altLang="zh-CN" sz="1400" dirty="0">
                <a:solidFill>
                  <a:schemeClr val="tx1">
                    <a:lumMod val="75000"/>
                    <a:lumOff val="25000"/>
                  </a:schemeClr>
                </a:solidFill>
              </a:rPr>
              <a:t>network sharding</a:t>
            </a:r>
            <a:r>
              <a:rPr kumimoji="1" lang="zh-CN" altLang="en-US" sz="1400" dirty="0">
                <a:solidFill>
                  <a:schemeClr val="tx1">
                    <a:lumMod val="75000"/>
                    <a:lumOff val="25000"/>
                  </a:schemeClr>
                </a:solidFill>
              </a:rPr>
              <a:t>）、交易分片（</a:t>
            </a:r>
            <a:r>
              <a:rPr kumimoji="1" lang="en-US" altLang="zh-CN" sz="1400" dirty="0">
                <a:solidFill>
                  <a:schemeClr val="tx1">
                    <a:lumMod val="75000"/>
                    <a:lumOff val="25000"/>
                  </a:schemeClr>
                </a:solidFill>
              </a:rPr>
              <a:t>transaction sharding</a:t>
            </a:r>
            <a:r>
              <a:rPr kumimoji="1" lang="zh-CN" altLang="en-US" sz="1400" dirty="0">
                <a:solidFill>
                  <a:schemeClr val="tx1">
                    <a:lumMod val="75000"/>
                    <a:lumOff val="25000"/>
                  </a:schemeClr>
                </a:solidFill>
              </a:rPr>
              <a:t>）和状态分片（</a:t>
            </a:r>
            <a:r>
              <a:rPr kumimoji="1" lang="en-US" altLang="zh-CN" sz="1400" dirty="0">
                <a:solidFill>
                  <a:schemeClr val="tx1">
                    <a:lumMod val="75000"/>
                    <a:lumOff val="25000"/>
                  </a:schemeClr>
                </a:solidFill>
              </a:rPr>
              <a:t>state sharding</a:t>
            </a:r>
            <a:r>
              <a:rPr kumimoji="1" lang="zh-CN" altLang="en-US" sz="1400" dirty="0">
                <a:solidFill>
                  <a:schemeClr val="tx1">
                    <a:lumMod val="75000"/>
                    <a:lumOff val="25000"/>
                  </a:schemeClr>
                </a:solidFill>
              </a:rPr>
              <a:t>）。</a:t>
            </a:r>
            <a:endParaRPr kumimoji="1" lang="zh-CN" altLang="en-US" sz="1400" dirty="0">
              <a:solidFill>
                <a:schemeClr val="tx1">
                  <a:lumMod val="75000"/>
                  <a:lumOff val="25000"/>
                </a:schemeClr>
              </a:solidFill>
            </a:endParaRPr>
          </a:p>
          <a:p>
            <a:pPr indent="457200" algn="l">
              <a:lnSpc>
                <a:spcPct val="130000"/>
              </a:lnSpc>
              <a:spcAft>
                <a:spcPts val="600"/>
              </a:spcAft>
            </a:pPr>
            <a:r>
              <a:rPr kumimoji="1" lang="zh-CN" altLang="en-US" sz="1400" dirty="0">
                <a:solidFill>
                  <a:schemeClr val="tx1">
                    <a:lumMod val="75000"/>
                    <a:lumOff val="25000"/>
                  </a:schemeClr>
                </a:solidFill>
              </a:rPr>
              <a:t>网络分片和交易分片是较早提出的方案，其中网络分片将节点分配到不同的分片，每个分片负责处理、验证和达成共识的一部分交易。交易分片则进一步细化，针对交易的子集进行并行处理。这种方法使得不同的交易子集能够并行处理，减少了分片间的通讯需求。然而，这也带来了存储空间的消耗问题，并且随着分片的增多，系统的安全性可能逐渐下降。</a:t>
            </a:r>
            <a:endParaRPr kumimoji="1" lang="en-US" altLang="zh-CN" sz="1400" dirty="0">
              <a:solidFill>
                <a:schemeClr val="tx1">
                  <a:lumMod val="75000"/>
                  <a:lumOff val="25000"/>
                </a:schemeClr>
              </a:solidFill>
            </a:endParaRPr>
          </a:p>
          <a:p>
            <a:pPr indent="457200" algn="l">
              <a:lnSpc>
                <a:spcPct val="130000"/>
              </a:lnSpc>
              <a:spcAft>
                <a:spcPts val="600"/>
              </a:spcAft>
            </a:pPr>
            <a:r>
              <a:rPr kumimoji="1" lang="zh-CN" altLang="en-US" sz="1400" dirty="0">
                <a:solidFill>
                  <a:schemeClr val="tx1">
                    <a:lumMod val="75000"/>
                    <a:lumOff val="25000"/>
                  </a:schemeClr>
                </a:solidFill>
              </a:rPr>
              <a:t>为了解决这些问题，提出了状态分片。状态分片不仅将网络和交易进行分片，还将区块链的存储状态进行分片。通过这种方式，每个节点只需要存储自己负责的分片的数据，而不需要存储整个账本状态，从而显著减轻了存储压力并提高了系统的扩展性。</a:t>
            </a:r>
            <a:endParaRPr kumimoji="1" lang="zh-CN" altLang="en-US" sz="1400" dirty="0">
              <a:solidFill>
                <a:schemeClr val="tx1">
                  <a:lumMod val="75000"/>
                  <a:lumOff val="25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状态分片</a:t>
            </a:r>
            <a:r>
              <a:rPr kumimoji="1" lang="zh-CN" altLang="en-US" dirty="0"/>
              <a:t>面临的挑战</a:t>
            </a:r>
            <a:endParaRPr kumimoji="1" lang="zh-CN" altLang="en-US" dirty="0"/>
          </a:p>
        </p:txBody>
      </p:sp>
      <p:sp>
        <p:nvSpPr>
          <p:cNvPr id="5" name="矩形 4"/>
          <p:cNvSpPr/>
          <p:nvPr/>
        </p:nvSpPr>
        <p:spPr>
          <a:xfrm>
            <a:off x="948757" y="2041107"/>
            <a:ext cx="4698062" cy="423724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lnSpcReduction="10000"/>
          </a:bodyPr>
          <a:lstStyle/>
          <a:p>
            <a:pPr indent="457200" algn="just">
              <a:lnSpc>
                <a:spcPct val="140000"/>
              </a:lnSpc>
              <a:spcAft>
                <a:spcPts val="600"/>
              </a:spcAft>
            </a:pPr>
            <a:r>
              <a:rPr kumimoji="1" lang="zh-CN" altLang="en-US" dirty="0">
                <a:solidFill>
                  <a:schemeClr val="tx1">
                    <a:lumMod val="75000"/>
                    <a:lumOff val="25000"/>
                  </a:schemeClr>
                </a:solidFill>
              </a:rPr>
              <a:t>当一笔交易涉及到存储在不同分片中的账户状态数据时，就会产生跨分片交易。由于跨分片中继消息验证的存在，跨分片交易的延迟在理论上至少是片内交易时延的两倍，严重影响分片区块链的吞吐量和可扩展性。</a:t>
            </a:r>
            <a:endParaRPr kumimoji="1" lang="zh-CN" altLang="en-US" dirty="0">
              <a:solidFill>
                <a:schemeClr val="tx1">
                  <a:lumMod val="75000"/>
                  <a:lumOff val="25000"/>
                </a:schemeClr>
              </a:solidFill>
            </a:endParaRPr>
          </a:p>
        </p:txBody>
      </p:sp>
      <p:sp>
        <p:nvSpPr>
          <p:cNvPr id="10" name="文本框 9"/>
          <p:cNvSpPr txBox="1"/>
          <p:nvPr/>
        </p:nvSpPr>
        <p:spPr>
          <a:xfrm>
            <a:off x="6529136" y="1543791"/>
            <a:ext cx="4713009" cy="497316"/>
          </a:xfrm>
          <a:prstGeom prst="rect">
            <a:avLst/>
          </a:prstGeom>
          <a:noFill/>
        </p:spPr>
        <p:txBody>
          <a:bodyPr wrap="square" lIns="0" rIns="0" rtlCol="0" anchor="ctr" anchorCtr="0">
            <a:normAutofit lnSpcReduction="10000"/>
          </a:bodyPr>
          <a:lstStyle/>
          <a:p>
            <a:pPr algn="ctr">
              <a:lnSpc>
                <a:spcPct val="120000"/>
              </a:lnSpc>
              <a:buClrTx/>
              <a:buSzTx/>
              <a:buFontTx/>
            </a:pPr>
            <a:r>
              <a:rPr kumimoji="1" lang="en-US" altLang="zh-CN" sz="2400" b="1" dirty="0">
                <a:solidFill>
                  <a:schemeClr val="accent2"/>
                </a:solidFill>
              </a:rPr>
              <a:t>2. </a:t>
            </a:r>
            <a:r>
              <a:rPr kumimoji="1" lang="en-US" altLang="zh-CN" sz="2400" b="1" dirty="0">
                <a:solidFill>
                  <a:schemeClr val="accent2"/>
                </a:solidFill>
                <a:sym typeface="+mn-ea"/>
              </a:rPr>
              <a:t>负载不平衡</a:t>
            </a:r>
            <a:endParaRPr kumimoji="1" lang="en-US" altLang="zh-CN" sz="2400" b="1" dirty="0">
              <a:solidFill>
                <a:schemeClr val="accent2"/>
              </a:solidFill>
            </a:endParaRPr>
          </a:p>
        </p:txBody>
      </p:sp>
      <p:sp>
        <p:nvSpPr>
          <p:cNvPr id="4" name="文本框 3"/>
          <p:cNvSpPr txBox="1"/>
          <p:nvPr/>
        </p:nvSpPr>
        <p:spPr>
          <a:xfrm>
            <a:off x="949855" y="1543791"/>
            <a:ext cx="4696964" cy="497316"/>
          </a:xfrm>
          <a:prstGeom prst="rect">
            <a:avLst/>
          </a:prstGeom>
          <a:noFill/>
        </p:spPr>
        <p:txBody>
          <a:bodyPr wrap="square" lIns="0" rIns="0" rtlCol="0" anchor="ctr" anchorCtr="0">
            <a:normAutofit lnSpcReduction="10000"/>
          </a:bodyPr>
          <a:lstStyle/>
          <a:p>
            <a:pPr algn="ctr">
              <a:lnSpc>
                <a:spcPct val="120000"/>
              </a:lnSpc>
              <a:buClrTx/>
              <a:buSzTx/>
              <a:buFontTx/>
            </a:pPr>
            <a:r>
              <a:rPr kumimoji="1" lang="en-US" altLang="zh-CN" sz="2400" b="1" dirty="0">
                <a:solidFill>
                  <a:schemeClr val="accent2"/>
                </a:solidFill>
              </a:rPr>
              <a:t>1. </a:t>
            </a:r>
            <a:r>
              <a:rPr kumimoji="1" lang="en-US" altLang="zh-CN" sz="2400" b="1" dirty="0">
                <a:solidFill>
                  <a:schemeClr val="accent2"/>
                </a:solidFill>
                <a:sym typeface="+mn-ea"/>
              </a:rPr>
              <a:t>跨分片交易</a:t>
            </a:r>
            <a:endParaRPr kumimoji="1" lang="en-US" altLang="zh-CN" sz="2400" b="1" dirty="0">
              <a:solidFill>
                <a:schemeClr val="accent2"/>
              </a:solidFill>
            </a:endParaRPr>
          </a:p>
        </p:txBody>
      </p:sp>
      <p:cxnSp>
        <p:nvCxnSpPr>
          <p:cNvPr id="16" name="直线连接符 15"/>
          <p:cNvCxnSpPr/>
          <p:nvPr/>
        </p:nvCxnSpPr>
        <p:spPr>
          <a:xfrm>
            <a:off x="3118337" y="2055621"/>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直线连接符 16"/>
          <p:cNvCxnSpPr/>
          <p:nvPr/>
        </p:nvCxnSpPr>
        <p:spPr>
          <a:xfrm>
            <a:off x="8705641" y="2055621"/>
            <a:ext cx="36000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803275" y="1327355"/>
            <a:ext cx="4971883" cy="4908345"/>
            <a:chOff x="803275" y="1160463"/>
            <a:chExt cx="4971883" cy="4973637"/>
          </a:xfrm>
        </p:grpSpPr>
        <p:sp>
          <p:nvSpPr>
            <p:cNvPr id="11" name="矩形 10"/>
            <p:cNvSpPr/>
            <p:nvPr/>
          </p:nvSpPr>
          <p:spPr>
            <a:xfrm>
              <a:off x="803276" y="1160463"/>
              <a:ext cx="4971882" cy="4973637"/>
            </a:xfrm>
            <a:prstGeom prst="rect">
              <a:avLst/>
            </a:prstGeom>
            <a:no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nSpc>
                  <a:spcPct val="130000"/>
                </a:lnSpc>
              </a:pPr>
              <a:endParaRPr kumimoji="1" lang="zh-CN" altLang="en-US" sz="2000" dirty="0">
                <a:solidFill>
                  <a:schemeClr val="tx1">
                    <a:lumMod val="75000"/>
                    <a:lumOff val="25000"/>
                  </a:schemeClr>
                </a:solidFill>
              </a:endParaRPr>
            </a:p>
          </p:txBody>
        </p:sp>
        <p:cxnSp>
          <p:nvCxnSpPr>
            <p:cNvPr id="53" name="直线连接符 52"/>
            <p:cNvCxnSpPr/>
            <p:nvPr/>
          </p:nvCxnSpPr>
          <p:spPr>
            <a:xfrm>
              <a:off x="803275" y="1281698"/>
              <a:ext cx="497188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直线连接符 53"/>
            <p:cNvCxnSpPr/>
            <p:nvPr/>
          </p:nvCxnSpPr>
          <p:spPr>
            <a:xfrm>
              <a:off x="803275" y="6029740"/>
              <a:ext cx="497188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直线连接符 55"/>
            <p:cNvCxnSpPr/>
            <p:nvPr/>
          </p:nvCxnSpPr>
          <p:spPr>
            <a:xfrm>
              <a:off x="5646819" y="1160463"/>
              <a:ext cx="0" cy="497363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线连接符 56"/>
            <p:cNvCxnSpPr/>
            <p:nvPr/>
          </p:nvCxnSpPr>
          <p:spPr>
            <a:xfrm>
              <a:off x="932145" y="1160463"/>
              <a:ext cx="0" cy="497363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a:off x="6399698" y="1327355"/>
            <a:ext cx="4971883" cy="4908345"/>
            <a:chOff x="803275" y="1160463"/>
            <a:chExt cx="4971883" cy="4973637"/>
          </a:xfrm>
        </p:grpSpPr>
        <p:sp>
          <p:nvSpPr>
            <p:cNvPr id="60" name="矩形 59"/>
            <p:cNvSpPr/>
            <p:nvPr/>
          </p:nvSpPr>
          <p:spPr>
            <a:xfrm>
              <a:off x="803276" y="1160463"/>
              <a:ext cx="4971882" cy="4973637"/>
            </a:xfrm>
            <a:prstGeom prst="rect">
              <a:avLst/>
            </a:prstGeom>
            <a:no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nSpc>
                  <a:spcPct val="130000"/>
                </a:lnSpc>
              </a:pPr>
              <a:endParaRPr kumimoji="1" lang="zh-CN" altLang="en-US" sz="2000" dirty="0">
                <a:solidFill>
                  <a:schemeClr val="tx1">
                    <a:lumMod val="75000"/>
                    <a:lumOff val="25000"/>
                  </a:schemeClr>
                </a:solidFill>
              </a:endParaRPr>
            </a:p>
          </p:txBody>
        </p:sp>
        <p:cxnSp>
          <p:nvCxnSpPr>
            <p:cNvPr id="61" name="直线连接符 60"/>
            <p:cNvCxnSpPr/>
            <p:nvPr/>
          </p:nvCxnSpPr>
          <p:spPr>
            <a:xfrm>
              <a:off x="803275" y="1281698"/>
              <a:ext cx="497188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直线连接符 61"/>
            <p:cNvCxnSpPr/>
            <p:nvPr/>
          </p:nvCxnSpPr>
          <p:spPr>
            <a:xfrm>
              <a:off x="803275" y="6029740"/>
              <a:ext cx="497188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直线连接符 62"/>
            <p:cNvCxnSpPr/>
            <p:nvPr/>
          </p:nvCxnSpPr>
          <p:spPr>
            <a:xfrm>
              <a:off x="5646819" y="1160463"/>
              <a:ext cx="0" cy="497363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直线连接符 63"/>
            <p:cNvCxnSpPr/>
            <p:nvPr/>
          </p:nvCxnSpPr>
          <p:spPr>
            <a:xfrm>
              <a:off x="932145" y="1160463"/>
              <a:ext cx="0" cy="497363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6545181" y="2041107"/>
            <a:ext cx="4696963" cy="423724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lnSpcReduction="10000"/>
          </a:bodyPr>
          <a:lstStyle/>
          <a:p>
            <a:pPr indent="457200" algn="just">
              <a:lnSpc>
                <a:spcPct val="140000"/>
              </a:lnSpc>
              <a:spcAft>
                <a:spcPts val="600"/>
              </a:spcAft>
            </a:pPr>
            <a:r>
              <a:rPr kumimoji="1" lang="zh-CN" altLang="en-US" dirty="0">
                <a:solidFill>
                  <a:schemeClr val="tx1">
                    <a:lumMod val="75000"/>
                    <a:lumOff val="25000"/>
                  </a:schemeClr>
                </a:solidFill>
              </a:rPr>
              <a:t>另一个挑战在于区块链分片之间交易负载的不平衡。这导致某些分片出现交易积压，交易数量在本地交易池中大量排队，而其他分片则处于空闲状态。这个问题</a:t>
            </a:r>
            <a:r>
              <a:rPr kumimoji="1" lang="zh-CN" altLang="en-US" dirty="0">
                <a:solidFill>
                  <a:schemeClr val="tx1">
                    <a:lumMod val="75000"/>
                    <a:lumOff val="25000"/>
                  </a:schemeClr>
                </a:solidFill>
              </a:rPr>
              <a:t>需要通过实施精细化的账户分配机制来解决。</a:t>
            </a:r>
            <a:endParaRPr kumimoji="1" lang="zh-CN" altLang="en-US" dirty="0">
              <a:solidFill>
                <a:schemeClr val="tx1">
                  <a:lumMod val="75000"/>
                  <a:lumOff val="2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sym typeface="+mn-ea"/>
              </a:rPr>
              <a:t>状态分片面临的挑战</a:t>
            </a:r>
            <a:endParaRPr kumimoji="1" lang="zh-CN" altLang="en-US" dirty="0"/>
          </a:p>
        </p:txBody>
      </p:sp>
      <p:pic>
        <p:nvPicPr>
          <p:cNvPr id="5" name="图片 4"/>
          <p:cNvPicPr>
            <a:picLocks noChangeAspect="1"/>
          </p:cNvPicPr>
          <p:nvPr/>
        </p:nvPicPr>
        <p:blipFill>
          <a:blip r:embed="rId1"/>
          <a:stretch>
            <a:fillRect/>
          </a:stretch>
        </p:blipFill>
        <p:spPr>
          <a:xfrm>
            <a:off x="2577465" y="1113790"/>
            <a:ext cx="6371590" cy="2379345"/>
          </a:xfrm>
          <a:prstGeom prst="rect">
            <a:avLst/>
          </a:prstGeom>
        </p:spPr>
      </p:pic>
      <p:sp>
        <p:nvSpPr>
          <p:cNvPr id="8" name="文本框 7"/>
          <p:cNvSpPr txBox="1"/>
          <p:nvPr/>
        </p:nvSpPr>
        <p:spPr>
          <a:xfrm>
            <a:off x="241300" y="3653790"/>
            <a:ext cx="11708765" cy="2540000"/>
          </a:xfrm>
          <a:prstGeom prst="rect">
            <a:avLst/>
          </a:prstGeom>
          <a:noFill/>
        </p:spPr>
        <p:txBody>
          <a:bodyPr wrap="square" lIns="180000" tIns="180000" rIns="180000" bIns="180000" rtlCol="0" anchor="t">
            <a:noAutofit/>
          </a:bodyPr>
          <a:p>
            <a:pPr indent="457200" algn="ctr">
              <a:lnSpc>
                <a:spcPct val="130000"/>
              </a:lnSpc>
              <a:spcAft>
                <a:spcPts val="600"/>
              </a:spcAft>
            </a:pPr>
            <a:r>
              <a:rPr kumimoji="1" lang="zh-CN" altLang="en-US" dirty="0">
                <a:solidFill>
                  <a:schemeClr val="tx1">
                    <a:lumMod val="75000"/>
                    <a:lumOff val="25000"/>
                  </a:schemeClr>
                </a:solidFill>
              </a:rPr>
              <a:t>如图：不同的账户分配方案产生不同的分片负载</a:t>
            </a:r>
            <a:endParaRPr kumimoji="1" lang="zh-CN" altLang="en-US" dirty="0">
              <a:solidFill>
                <a:schemeClr val="tx1">
                  <a:lumMod val="75000"/>
                  <a:lumOff val="25000"/>
                </a:schemeClr>
              </a:solidFill>
            </a:endParaRPr>
          </a:p>
          <a:p>
            <a:pPr indent="457200" algn="l">
              <a:lnSpc>
                <a:spcPct val="130000"/>
              </a:lnSpc>
              <a:spcAft>
                <a:spcPts val="600"/>
              </a:spcAft>
            </a:pPr>
            <a:endParaRPr kumimoji="1" lang="zh-CN" altLang="en-US" dirty="0">
              <a:solidFill>
                <a:schemeClr val="tx1">
                  <a:lumMod val="75000"/>
                  <a:lumOff val="25000"/>
                </a:schemeClr>
              </a:solidFill>
            </a:endParaRPr>
          </a:p>
          <a:p>
            <a:pPr indent="457200" algn="l">
              <a:lnSpc>
                <a:spcPct val="130000"/>
              </a:lnSpc>
              <a:spcAft>
                <a:spcPts val="600"/>
              </a:spcAft>
            </a:pPr>
            <a:endParaRPr kumimoji="1" lang="zh-CN" altLang="en-US" dirty="0">
              <a:solidFill>
                <a:schemeClr val="tx1">
                  <a:lumMod val="75000"/>
                  <a:lumOff val="25000"/>
                </a:schemeClr>
              </a:solidFill>
            </a:endParaRPr>
          </a:p>
          <a:p>
            <a:pPr indent="457200" algn="l">
              <a:lnSpc>
                <a:spcPct val="130000"/>
              </a:lnSpc>
              <a:spcAft>
                <a:spcPts val="600"/>
              </a:spcAft>
            </a:pPr>
            <a:r>
              <a:rPr kumimoji="1" lang="zh-CN" altLang="en-US" dirty="0">
                <a:solidFill>
                  <a:schemeClr val="tx1">
                    <a:lumMod val="75000"/>
                    <a:lumOff val="25000"/>
                  </a:schemeClr>
                </a:solidFill>
              </a:rPr>
              <a:t>进行账户重划分是解决上述挑战的重要手段。账户重划分是通过图分割算法或社区检测算法，将交互多的一批账户迁移到同一个分片可以降低跨分片交易比例，同时也可以达到分片负载均衡的效果。</a:t>
            </a:r>
            <a:endParaRPr kumimoji="1" lang="en-US" altLang="zh-CN" dirty="0">
              <a:solidFill>
                <a:schemeClr val="tx1">
                  <a:lumMod val="75000"/>
                  <a:lumOff val="25000"/>
                </a:schemeClr>
              </a:solidFill>
            </a:endParaRPr>
          </a:p>
          <a:p>
            <a:pPr indent="457200" algn="l">
              <a:lnSpc>
                <a:spcPct val="130000"/>
              </a:lnSpc>
              <a:spcAft>
                <a:spcPts val="600"/>
              </a:spcAft>
            </a:pPr>
            <a:endParaRPr kumimoji="1" lang="en-US" altLang="zh-CN" dirty="0">
              <a:solidFill>
                <a:schemeClr val="tx1">
                  <a:lumMod val="75000"/>
                  <a:lumOff val="25000"/>
                </a:schemeClr>
              </a:solidFill>
            </a:endParaRPr>
          </a:p>
          <a:p>
            <a:pPr indent="457200" algn="l">
              <a:lnSpc>
                <a:spcPct val="130000"/>
              </a:lnSpc>
              <a:spcAft>
                <a:spcPts val="600"/>
              </a:spcAft>
            </a:pPr>
            <a:endParaRPr kumimoji="1" lang="en-US" altLang="zh-CN" dirty="0">
              <a:solidFill>
                <a:schemeClr val="tx1">
                  <a:lumMod val="75000"/>
                  <a:lumOff val="2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贡献</a:t>
            </a:r>
            <a:endParaRPr kumimoji="1" lang="zh-CN" altLang="en-US" dirty="0"/>
          </a:p>
        </p:txBody>
      </p:sp>
      <p:grpSp>
        <p:nvGrpSpPr>
          <p:cNvPr id="43" name="组合 42"/>
          <p:cNvGrpSpPr/>
          <p:nvPr>
            <p:custDataLst>
              <p:tags r:id="rId1"/>
            </p:custDataLst>
          </p:nvPr>
        </p:nvGrpSpPr>
        <p:grpSpPr>
          <a:xfrm>
            <a:off x="1039091" y="1607126"/>
            <a:ext cx="2985982" cy="4628574"/>
            <a:chOff x="1039091" y="1607126"/>
            <a:chExt cx="2985982" cy="4281055"/>
          </a:xfrm>
        </p:grpSpPr>
        <p:sp>
          <p:nvSpPr>
            <p:cNvPr id="36" name="矩形 35"/>
            <p:cNvSpPr/>
            <p:nvPr>
              <p:custDataLst>
                <p:tags r:id="rId2"/>
              </p:custDataLst>
            </p:nvPr>
          </p:nvSpPr>
          <p:spPr>
            <a:xfrm>
              <a:off x="1039091" y="1607126"/>
              <a:ext cx="2985981" cy="4281055"/>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40" name="任意形状 39"/>
            <p:cNvSpPr/>
            <p:nvPr>
              <p:custDataLst>
                <p:tags r:id="rId3"/>
              </p:custDataLst>
            </p:nvPr>
          </p:nvSpPr>
          <p:spPr>
            <a:xfrm>
              <a:off x="1039092" y="1607126"/>
              <a:ext cx="2985981" cy="1427019"/>
            </a:xfrm>
            <a:custGeom>
              <a:avLst/>
              <a:gdLst>
                <a:gd name="connsiteX0" fmla="*/ 0 w 2985981"/>
                <a:gd name="connsiteY0" fmla="*/ 0 h 1191495"/>
                <a:gd name="connsiteX1" fmla="*/ 2985981 w 2985981"/>
                <a:gd name="connsiteY1" fmla="*/ 0 h 1191495"/>
                <a:gd name="connsiteX2" fmla="*/ 2985981 w 2985981"/>
                <a:gd name="connsiteY2" fmla="*/ 669505 h 1191495"/>
                <a:gd name="connsiteX3" fmla="*/ 2942943 w 2985981"/>
                <a:gd name="connsiteY3" fmla="*/ 717359 h 1191495"/>
                <a:gd name="connsiteX4" fmla="*/ 1455638 w 2985981"/>
                <a:gd name="connsiteY4" fmla="*/ 1191495 h 1191495"/>
                <a:gd name="connsiteX5" fmla="*/ 53058 w 2985981"/>
                <a:gd name="connsiteY5" fmla="*/ 792057 h 1191495"/>
                <a:gd name="connsiteX6" fmla="*/ 0 w 2985981"/>
                <a:gd name="connsiteY6" fmla="*/ 745278 h 1191495"/>
                <a:gd name="connsiteX7" fmla="*/ 0 w 2985981"/>
                <a:gd name="connsiteY7" fmla="*/ 0 h 119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5981" h="1191495">
                  <a:moveTo>
                    <a:pt x="0" y="0"/>
                  </a:moveTo>
                  <a:lnTo>
                    <a:pt x="2985981" y="0"/>
                  </a:lnTo>
                  <a:lnTo>
                    <a:pt x="2985981" y="669505"/>
                  </a:lnTo>
                  <a:lnTo>
                    <a:pt x="2942943" y="717359"/>
                  </a:lnTo>
                  <a:cubicBezTo>
                    <a:pt x="2656513" y="999776"/>
                    <a:pt x="2097876" y="1191495"/>
                    <a:pt x="1455638" y="1191495"/>
                  </a:cubicBezTo>
                  <a:cubicBezTo>
                    <a:pt x="871786" y="1191495"/>
                    <a:pt x="357024" y="1033049"/>
                    <a:pt x="53058" y="792057"/>
                  </a:cubicBezTo>
                  <a:lnTo>
                    <a:pt x="0" y="745278"/>
                  </a:lnTo>
                  <a:lnTo>
                    <a:pt x="0" y="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pic>
          <p:nvPicPr>
            <p:cNvPr id="42" name="图片 41"/>
            <p:cNvPicPr>
              <a:picLocks noChangeAspect="1"/>
            </p:cNvPicPr>
            <p:nvPr>
              <p:custDataLst>
                <p:tags r:id="rId4"/>
              </p:custDataLst>
            </p:nvPr>
          </p:nvPicPr>
          <p:blipFill>
            <a:blip r:embed="rId5">
              <a:alphaModFix amt="10000"/>
              <a:clrChange>
                <a:clrFrom>
                  <a:srgbClr val="FFFFFF"/>
                </a:clrFrom>
                <a:clrTo>
                  <a:srgbClr val="FFFFFF">
                    <a:alpha val="0"/>
                  </a:srgbClr>
                </a:clrTo>
              </a:clrChange>
            </a:blip>
            <a:stretch>
              <a:fillRect/>
            </a:stretch>
          </p:blipFill>
          <p:spPr>
            <a:xfrm>
              <a:off x="2155826" y="1929415"/>
              <a:ext cx="752506" cy="752506"/>
            </a:xfrm>
            <a:prstGeom prst="rect">
              <a:avLst/>
            </a:prstGeom>
          </p:spPr>
        </p:pic>
        <p:sp>
          <p:nvSpPr>
            <p:cNvPr id="58" name="任意形状 57"/>
            <p:cNvSpPr/>
            <p:nvPr>
              <p:custDataLst>
                <p:tags r:id="rId6"/>
              </p:custDataLst>
            </p:nvPr>
          </p:nvSpPr>
          <p:spPr>
            <a:xfrm>
              <a:off x="1100138" y="1643062"/>
              <a:ext cx="2863884" cy="1343026"/>
            </a:xfrm>
            <a:custGeom>
              <a:avLst/>
              <a:gdLst>
                <a:gd name="connsiteX0" fmla="*/ 0 w 2985981"/>
                <a:gd name="connsiteY0" fmla="*/ 0 h 1191495"/>
                <a:gd name="connsiteX1" fmla="*/ 2985981 w 2985981"/>
                <a:gd name="connsiteY1" fmla="*/ 0 h 1191495"/>
                <a:gd name="connsiteX2" fmla="*/ 2985981 w 2985981"/>
                <a:gd name="connsiteY2" fmla="*/ 669505 h 1191495"/>
                <a:gd name="connsiteX3" fmla="*/ 2942943 w 2985981"/>
                <a:gd name="connsiteY3" fmla="*/ 717359 h 1191495"/>
                <a:gd name="connsiteX4" fmla="*/ 1455638 w 2985981"/>
                <a:gd name="connsiteY4" fmla="*/ 1191495 h 1191495"/>
                <a:gd name="connsiteX5" fmla="*/ 53058 w 2985981"/>
                <a:gd name="connsiteY5" fmla="*/ 792057 h 1191495"/>
                <a:gd name="connsiteX6" fmla="*/ 0 w 2985981"/>
                <a:gd name="connsiteY6" fmla="*/ 745278 h 1191495"/>
                <a:gd name="connsiteX7" fmla="*/ 0 w 2985981"/>
                <a:gd name="connsiteY7" fmla="*/ 0 h 119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5981" h="1191495">
                  <a:moveTo>
                    <a:pt x="0" y="0"/>
                  </a:moveTo>
                  <a:lnTo>
                    <a:pt x="2985981" y="0"/>
                  </a:lnTo>
                  <a:lnTo>
                    <a:pt x="2985981" y="669505"/>
                  </a:lnTo>
                  <a:lnTo>
                    <a:pt x="2942943" y="717359"/>
                  </a:lnTo>
                  <a:cubicBezTo>
                    <a:pt x="2656513" y="999776"/>
                    <a:pt x="2097876" y="1191495"/>
                    <a:pt x="1455638" y="1191495"/>
                  </a:cubicBezTo>
                  <a:cubicBezTo>
                    <a:pt x="871786" y="1191495"/>
                    <a:pt x="357024" y="1033049"/>
                    <a:pt x="53058" y="792057"/>
                  </a:cubicBezTo>
                  <a:lnTo>
                    <a:pt x="0" y="745278"/>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grpSp>
      <p:sp>
        <p:nvSpPr>
          <p:cNvPr id="30" name="矩形 29"/>
          <p:cNvSpPr/>
          <p:nvPr>
            <p:custDataLst>
              <p:tags r:id="rId7"/>
            </p:custDataLst>
          </p:nvPr>
        </p:nvSpPr>
        <p:spPr>
          <a:xfrm>
            <a:off x="1100137" y="2082274"/>
            <a:ext cx="2863885" cy="497316"/>
          </a:xfrm>
          <a:prstGeom prst="rect">
            <a:avLst/>
          </a:prstGeom>
        </p:spPr>
        <p:txBody>
          <a:bodyPr wrap="square">
            <a:normAutofit lnSpcReduction="10000"/>
          </a:bodyPr>
          <a:lstStyle/>
          <a:p>
            <a:pPr algn="ctr">
              <a:lnSpc>
                <a:spcPct val="120000"/>
              </a:lnSpc>
              <a:buClrTx/>
              <a:buSzTx/>
              <a:buFontTx/>
            </a:pPr>
            <a:r>
              <a:rPr kumimoji="1" lang="zh-CN" altLang="en-US" sz="2400" b="1" dirty="0">
                <a:solidFill>
                  <a:schemeClr val="bg1"/>
                </a:solidFill>
                <a:sym typeface="+mn-ea"/>
              </a:rPr>
              <a:t>创新性</a:t>
            </a:r>
            <a:endParaRPr kumimoji="1" lang="zh-CN" altLang="en-US" sz="2400" b="1" dirty="0">
              <a:solidFill>
                <a:schemeClr val="bg1"/>
              </a:solidFill>
            </a:endParaRPr>
          </a:p>
        </p:txBody>
      </p:sp>
      <p:grpSp>
        <p:nvGrpSpPr>
          <p:cNvPr id="67" name="组合 66"/>
          <p:cNvGrpSpPr/>
          <p:nvPr>
            <p:custDataLst>
              <p:tags r:id="rId8"/>
            </p:custDataLst>
          </p:nvPr>
        </p:nvGrpSpPr>
        <p:grpSpPr>
          <a:xfrm>
            <a:off x="4603009" y="1607126"/>
            <a:ext cx="2985982" cy="4628574"/>
            <a:chOff x="4603009" y="1607126"/>
            <a:chExt cx="2985982" cy="4281055"/>
          </a:xfrm>
        </p:grpSpPr>
        <p:grpSp>
          <p:nvGrpSpPr>
            <p:cNvPr id="44" name="组合 43"/>
            <p:cNvGrpSpPr/>
            <p:nvPr/>
          </p:nvGrpSpPr>
          <p:grpSpPr>
            <a:xfrm>
              <a:off x="4603009" y="1607126"/>
              <a:ext cx="2985982" cy="4281055"/>
              <a:chOff x="1039091" y="1607126"/>
              <a:chExt cx="2985982" cy="4281055"/>
            </a:xfrm>
          </p:grpSpPr>
          <p:sp>
            <p:nvSpPr>
              <p:cNvPr id="45" name="矩形 44"/>
              <p:cNvSpPr/>
              <p:nvPr>
                <p:custDataLst>
                  <p:tags r:id="rId9"/>
                </p:custDataLst>
              </p:nvPr>
            </p:nvSpPr>
            <p:spPr>
              <a:xfrm>
                <a:off x="1039091" y="1607126"/>
                <a:ext cx="2985981" cy="4281055"/>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46" name="任意形状 45"/>
              <p:cNvSpPr/>
              <p:nvPr>
                <p:custDataLst>
                  <p:tags r:id="rId10"/>
                </p:custDataLst>
              </p:nvPr>
            </p:nvSpPr>
            <p:spPr>
              <a:xfrm>
                <a:off x="1039092" y="1607126"/>
                <a:ext cx="2985981" cy="1427019"/>
              </a:xfrm>
              <a:custGeom>
                <a:avLst/>
                <a:gdLst>
                  <a:gd name="connsiteX0" fmla="*/ 0 w 2985981"/>
                  <a:gd name="connsiteY0" fmla="*/ 0 h 1191495"/>
                  <a:gd name="connsiteX1" fmla="*/ 2985981 w 2985981"/>
                  <a:gd name="connsiteY1" fmla="*/ 0 h 1191495"/>
                  <a:gd name="connsiteX2" fmla="*/ 2985981 w 2985981"/>
                  <a:gd name="connsiteY2" fmla="*/ 669505 h 1191495"/>
                  <a:gd name="connsiteX3" fmla="*/ 2942943 w 2985981"/>
                  <a:gd name="connsiteY3" fmla="*/ 717359 h 1191495"/>
                  <a:gd name="connsiteX4" fmla="*/ 1455638 w 2985981"/>
                  <a:gd name="connsiteY4" fmla="*/ 1191495 h 1191495"/>
                  <a:gd name="connsiteX5" fmla="*/ 53058 w 2985981"/>
                  <a:gd name="connsiteY5" fmla="*/ 792057 h 1191495"/>
                  <a:gd name="connsiteX6" fmla="*/ 0 w 2985981"/>
                  <a:gd name="connsiteY6" fmla="*/ 745278 h 1191495"/>
                  <a:gd name="connsiteX7" fmla="*/ 0 w 2985981"/>
                  <a:gd name="connsiteY7" fmla="*/ 0 h 119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5981" h="1191495">
                    <a:moveTo>
                      <a:pt x="0" y="0"/>
                    </a:moveTo>
                    <a:lnTo>
                      <a:pt x="2985981" y="0"/>
                    </a:lnTo>
                    <a:lnTo>
                      <a:pt x="2985981" y="669505"/>
                    </a:lnTo>
                    <a:lnTo>
                      <a:pt x="2942943" y="717359"/>
                    </a:lnTo>
                    <a:cubicBezTo>
                      <a:pt x="2656513" y="999776"/>
                      <a:pt x="2097876" y="1191495"/>
                      <a:pt x="1455638" y="1191495"/>
                    </a:cubicBezTo>
                    <a:cubicBezTo>
                      <a:pt x="871786" y="1191495"/>
                      <a:pt x="357024" y="1033049"/>
                      <a:pt x="53058" y="792057"/>
                    </a:cubicBezTo>
                    <a:lnTo>
                      <a:pt x="0" y="745278"/>
                    </a:lnTo>
                    <a:lnTo>
                      <a:pt x="0" y="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grpSp>
        <p:pic>
          <p:nvPicPr>
            <p:cNvPr id="54" name="图形 5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5750589" y="1880707"/>
              <a:ext cx="758193" cy="758193"/>
            </a:xfrm>
            <a:prstGeom prst="rect">
              <a:avLst/>
            </a:prstGeom>
          </p:spPr>
        </p:pic>
        <p:sp>
          <p:nvSpPr>
            <p:cNvPr id="59" name="任意形状 58"/>
            <p:cNvSpPr/>
            <p:nvPr>
              <p:custDataLst>
                <p:tags r:id="rId14"/>
              </p:custDataLst>
            </p:nvPr>
          </p:nvSpPr>
          <p:spPr>
            <a:xfrm>
              <a:off x="4664056" y="1643062"/>
              <a:ext cx="2863884" cy="1343026"/>
            </a:xfrm>
            <a:custGeom>
              <a:avLst/>
              <a:gdLst>
                <a:gd name="connsiteX0" fmla="*/ 0 w 2985981"/>
                <a:gd name="connsiteY0" fmla="*/ 0 h 1191495"/>
                <a:gd name="connsiteX1" fmla="*/ 2985981 w 2985981"/>
                <a:gd name="connsiteY1" fmla="*/ 0 h 1191495"/>
                <a:gd name="connsiteX2" fmla="*/ 2985981 w 2985981"/>
                <a:gd name="connsiteY2" fmla="*/ 669505 h 1191495"/>
                <a:gd name="connsiteX3" fmla="*/ 2942943 w 2985981"/>
                <a:gd name="connsiteY3" fmla="*/ 717359 h 1191495"/>
                <a:gd name="connsiteX4" fmla="*/ 1455638 w 2985981"/>
                <a:gd name="connsiteY4" fmla="*/ 1191495 h 1191495"/>
                <a:gd name="connsiteX5" fmla="*/ 53058 w 2985981"/>
                <a:gd name="connsiteY5" fmla="*/ 792057 h 1191495"/>
                <a:gd name="connsiteX6" fmla="*/ 0 w 2985981"/>
                <a:gd name="connsiteY6" fmla="*/ 745278 h 1191495"/>
                <a:gd name="connsiteX7" fmla="*/ 0 w 2985981"/>
                <a:gd name="connsiteY7" fmla="*/ 0 h 119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5981" h="1191495">
                  <a:moveTo>
                    <a:pt x="0" y="0"/>
                  </a:moveTo>
                  <a:lnTo>
                    <a:pt x="2985981" y="0"/>
                  </a:lnTo>
                  <a:lnTo>
                    <a:pt x="2985981" y="669505"/>
                  </a:lnTo>
                  <a:lnTo>
                    <a:pt x="2942943" y="717359"/>
                  </a:lnTo>
                  <a:cubicBezTo>
                    <a:pt x="2656513" y="999776"/>
                    <a:pt x="2097876" y="1191495"/>
                    <a:pt x="1455638" y="1191495"/>
                  </a:cubicBezTo>
                  <a:cubicBezTo>
                    <a:pt x="871786" y="1191495"/>
                    <a:pt x="357024" y="1033049"/>
                    <a:pt x="53058" y="792057"/>
                  </a:cubicBezTo>
                  <a:lnTo>
                    <a:pt x="0" y="745278"/>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grpSp>
      <p:sp>
        <p:nvSpPr>
          <p:cNvPr id="48" name="矩形 47"/>
          <p:cNvSpPr/>
          <p:nvPr>
            <p:custDataLst>
              <p:tags r:id="rId15"/>
            </p:custDataLst>
          </p:nvPr>
        </p:nvSpPr>
        <p:spPr>
          <a:xfrm>
            <a:off x="4664055" y="2082274"/>
            <a:ext cx="2863886" cy="497316"/>
          </a:xfrm>
          <a:prstGeom prst="rect">
            <a:avLst/>
          </a:prstGeom>
        </p:spPr>
        <p:txBody>
          <a:bodyPr wrap="square">
            <a:normAutofit lnSpcReduction="10000"/>
          </a:bodyPr>
          <a:lstStyle/>
          <a:p>
            <a:pPr algn="ctr">
              <a:lnSpc>
                <a:spcPct val="120000"/>
              </a:lnSpc>
              <a:buClrTx/>
              <a:buSzTx/>
              <a:buFontTx/>
            </a:pPr>
            <a:r>
              <a:rPr kumimoji="1" lang="zh-CN" altLang="en-US" sz="2400" b="1" dirty="0">
                <a:solidFill>
                  <a:schemeClr val="bg1"/>
                </a:solidFill>
                <a:sym typeface="+mn-ea"/>
              </a:rPr>
              <a:t>方法</a:t>
            </a:r>
            <a:endParaRPr kumimoji="1" lang="zh-CN" altLang="en-US" sz="2400" b="1" dirty="0">
              <a:solidFill>
                <a:schemeClr val="bg1"/>
              </a:solidFill>
            </a:endParaRPr>
          </a:p>
        </p:txBody>
      </p:sp>
      <p:grpSp>
        <p:nvGrpSpPr>
          <p:cNvPr id="69" name="组合 68"/>
          <p:cNvGrpSpPr/>
          <p:nvPr>
            <p:custDataLst>
              <p:tags r:id="rId16"/>
            </p:custDataLst>
          </p:nvPr>
        </p:nvGrpSpPr>
        <p:grpSpPr>
          <a:xfrm>
            <a:off x="8166927" y="1607126"/>
            <a:ext cx="2985982" cy="4628574"/>
            <a:chOff x="8166927" y="1607126"/>
            <a:chExt cx="2985982" cy="4281055"/>
          </a:xfrm>
        </p:grpSpPr>
        <p:grpSp>
          <p:nvGrpSpPr>
            <p:cNvPr id="49" name="组合 48"/>
            <p:cNvGrpSpPr/>
            <p:nvPr/>
          </p:nvGrpSpPr>
          <p:grpSpPr>
            <a:xfrm>
              <a:off x="8166927" y="1607126"/>
              <a:ext cx="2985982" cy="4281055"/>
              <a:chOff x="1039091" y="1607126"/>
              <a:chExt cx="2985982" cy="4281055"/>
            </a:xfrm>
          </p:grpSpPr>
          <p:sp>
            <p:nvSpPr>
              <p:cNvPr id="50" name="矩形 49"/>
              <p:cNvSpPr/>
              <p:nvPr>
                <p:custDataLst>
                  <p:tags r:id="rId17"/>
                </p:custDataLst>
              </p:nvPr>
            </p:nvSpPr>
            <p:spPr>
              <a:xfrm>
                <a:off x="1039091" y="1607126"/>
                <a:ext cx="2985981" cy="4281055"/>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51" name="任意形状 50"/>
              <p:cNvSpPr/>
              <p:nvPr>
                <p:custDataLst>
                  <p:tags r:id="rId18"/>
                </p:custDataLst>
              </p:nvPr>
            </p:nvSpPr>
            <p:spPr>
              <a:xfrm>
                <a:off x="1039092" y="1607126"/>
                <a:ext cx="2985981" cy="1427019"/>
              </a:xfrm>
              <a:custGeom>
                <a:avLst/>
                <a:gdLst>
                  <a:gd name="connsiteX0" fmla="*/ 0 w 2985981"/>
                  <a:gd name="connsiteY0" fmla="*/ 0 h 1191495"/>
                  <a:gd name="connsiteX1" fmla="*/ 2985981 w 2985981"/>
                  <a:gd name="connsiteY1" fmla="*/ 0 h 1191495"/>
                  <a:gd name="connsiteX2" fmla="*/ 2985981 w 2985981"/>
                  <a:gd name="connsiteY2" fmla="*/ 669505 h 1191495"/>
                  <a:gd name="connsiteX3" fmla="*/ 2942943 w 2985981"/>
                  <a:gd name="connsiteY3" fmla="*/ 717359 h 1191495"/>
                  <a:gd name="connsiteX4" fmla="*/ 1455638 w 2985981"/>
                  <a:gd name="connsiteY4" fmla="*/ 1191495 h 1191495"/>
                  <a:gd name="connsiteX5" fmla="*/ 53058 w 2985981"/>
                  <a:gd name="connsiteY5" fmla="*/ 792057 h 1191495"/>
                  <a:gd name="connsiteX6" fmla="*/ 0 w 2985981"/>
                  <a:gd name="connsiteY6" fmla="*/ 745278 h 1191495"/>
                  <a:gd name="connsiteX7" fmla="*/ 0 w 2985981"/>
                  <a:gd name="connsiteY7" fmla="*/ 0 h 119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5981" h="1191495">
                    <a:moveTo>
                      <a:pt x="0" y="0"/>
                    </a:moveTo>
                    <a:lnTo>
                      <a:pt x="2985981" y="0"/>
                    </a:lnTo>
                    <a:lnTo>
                      <a:pt x="2985981" y="669505"/>
                    </a:lnTo>
                    <a:lnTo>
                      <a:pt x="2942943" y="717359"/>
                    </a:lnTo>
                    <a:cubicBezTo>
                      <a:pt x="2656513" y="999776"/>
                      <a:pt x="2097876" y="1191495"/>
                      <a:pt x="1455638" y="1191495"/>
                    </a:cubicBezTo>
                    <a:cubicBezTo>
                      <a:pt x="871786" y="1191495"/>
                      <a:pt x="357024" y="1033049"/>
                      <a:pt x="53058" y="792057"/>
                    </a:cubicBezTo>
                    <a:lnTo>
                      <a:pt x="0" y="745278"/>
                    </a:lnTo>
                    <a:lnTo>
                      <a:pt x="0" y="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grpSp>
        <p:pic>
          <p:nvPicPr>
            <p:cNvPr id="55" name="图形 54"/>
            <p:cNvPicPr>
              <a:picLocks noChangeAspect="1"/>
            </p:cNvPicPr>
            <p:nvPr>
              <p:custDataLst>
                <p:tags r:id="rId19"/>
              </p:custDataLst>
            </p:nvPr>
          </p:nvPicPr>
          <p:blipFill>
            <a:blip r:embed="rId20">
              <a:alphaModFix amt="10000"/>
              <a:extLst>
                <a:ext uri="{96DAC541-7B7A-43D3-8B79-37D633B846F1}">
                  <asvg:svgBlip xmlns:asvg="http://schemas.microsoft.com/office/drawing/2016/SVG/main" r:embed="rId21"/>
                </a:ext>
              </a:extLst>
            </a:blip>
            <a:stretch>
              <a:fillRect/>
            </a:stretch>
          </p:blipFill>
          <p:spPr>
            <a:xfrm>
              <a:off x="9252550" y="1880707"/>
              <a:ext cx="831542" cy="831542"/>
            </a:xfrm>
            <a:prstGeom prst="rect">
              <a:avLst/>
            </a:prstGeom>
          </p:spPr>
        </p:pic>
        <p:sp>
          <p:nvSpPr>
            <p:cNvPr id="61" name="任意形状 60"/>
            <p:cNvSpPr/>
            <p:nvPr>
              <p:custDataLst>
                <p:tags r:id="rId22"/>
              </p:custDataLst>
            </p:nvPr>
          </p:nvSpPr>
          <p:spPr>
            <a:xfrm>
              <a:off x="8227974" y="1643062"/>
              <a:ext cx="2863884" cy="1343026"/>
            </a:xfrm>
            <a:custGeom>
              <a:avLst/>
              <a:gdLst>
                <a:gd name="connsiteX0" fmla="*/ 0 w 2985981"/>
                <a:gd name="connsiteY0" fmla="*/ 0 h 1191495"/>
                <a:gd name="connsiteX1" fmla="*/ 2985981 w 2985981"/>
                <a:gd name="connsiteY1" fmla="*/ 0 h 1191495"/>
                <a:gd name="connsiteX2" fmla="*/ 2985981 w 2985981"/>
                <a:gd name="connsiteY2" fmla="*/ 669505 h 1191495"/>
                <a:gd name="connsiteX3" fmla="*/ 2942943 w 2985981"/>
                <a:gd name="connsiteY3" fmla="*/ 717359 h 1191495"/>
                <a:gd name="connsiteX4" fmla="*/ 1455638 w 2985981"/>
                <a:gd name="connsiteY4" fmla="*/ 1191495 h 1191495"/>
                <a:gd name="connsiteX5" fmla="*/ 53058 w 2985981"/>
                <a:gd name="connsiteY5" fmla="*/ 792057 h 1191495"/>
                <a:gd name="connsiteX6" fmla="*/ 0 w 2985981"/>
                <a:gd name="connsiteY6" fmla="*/ 745278 h 1191495"/>
                <a:gd name="connsiteX7" fmla="*/ 0 w 2985981"/>
                <a:gd name="connsiteY7" fmla="*/ 0 h 119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5981" h="1191495">
                  <a:moveTo>
                    <a:pt x="0" y="0"/>
                  </a:moveTo>
                  <a:lnTo>
                    <a:pt x="2985981" y="0"/>
                  </a:lnTo>
                  <a:lnTo>
                    <a:pt x="2985981" y="669505"/>
                  </a:lnTo>
                  <a:lnTo>
                    <a:pt x="2942943" y="717359"/>
                  </a:lnTo>
                  <a:cubicBezTo>
                    <a:pt x="2656513" y="999776"/>
                    <a:pt x="2097876" y="1191495"/>
                    <a:pt x="1455638" y="1191495"/>
                  </a:cubicBezTo>
                  <a:cubicBezTo>
                    <a:pt x="871786" y="1191495"/>
                    <a:pt x="357024" y="1033049"/>
                    <a:pt x="53058" y="792057"/>
                  </a:cubicBezTo>
                  <a:lnTo>
                    <a:pt x="0" y="745278"/>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grpSp>
      <p:sp>
        <p:nvSpPr>
          <p:cNvPr id="53" name="矩形 52"/>
          <p:cNvSpPr/>
          <p:nvPr>
            <p:custDataLst>
              <p:tags r:id="rId23"/>
            </p:custDataLst>
          </p:nvPr>
        </p:nvSpPr>
        <p:spPr>
          <a:xfrm>
            <a:off x="8227973" y="2082274"/>
            <a:ext cx="2863886" cy="497316"/>
          </a:xfrm>
          <a:prstGeom prst="rect">
            <a:avLst/>
          </a:prstGeom>
        </p:spPr>
        <p:txBody>
          <a:bodyPr wrap="square">
            <a:normAutofit lnSpcReduction="10000"/>
          </a:bodyPr>
          <a:lstStyle/>
          <a:p>
            <a:pPr algn="ctr">
              <a:lnSpc>
                <a:spcPct val="120000"/>
              </a:lnSpc>
              <a:buClrTx/>
              <a:buSzTx/>
              <a:buFontTx/>
            </a:pPr>
            <a:r>
              <a:rPr kumimoji="1" lang="zh-CN" altLang="en-US" sz="2400" b="1" dirty="0">
                <a:solidFill>
                  <a:schemeClr val="bg1"/>
                </a:solidFill>
                <a:sym typeface="+mn-ea"/>
              </a:rPr>
              <a:t>实现</a:t>
            </a:r>
            <a:endParaRPr kumimoji="1" lang="zh-CN" altLang="en-US" sz="2400" b="1" dirty="0">
              <a:solidFill>
                <a:schemeClr val="bg1"/>
              </a:solidFill>
            </a:endParaRPr>
          </a:p>
        </p:txBody>
      </p:sp>
      <p:sp>
        <p:nvSpPr>
          <p:cNvPr id="70" name="文本框 69"/>
          <p:cNvSpPr txBox="1"/>
          <p:nvPr>
            <p:custDataLst>
              <p:tags r:id="rId24"/>
            </p:custDataLst>
          </p:nvPr>
        </p:nvSpPr>
        <p:spPr>
          <a:xfrm>
            <a:off x="1058134" y="3223646"/>
            <a:ext cx="2966938" cy="3012053"/>
          </a:xfrm>
          <a:prstGeom prst="rect">
            <a:avLst/>
          </a:prstGeom>
          <a:noFill/>
        </p:spPr>
        <p:txBody>
          <a:bodyPr wrap="square" lIns="180000" tIns="180000" rIns="180000" bIns="180000" rtlCol="0">
            <a:normAutofit lnSpcReduction="10000"/>
          </a:bodyPr>
          <a:lstStyle/>
          <a:p>
            <a:pPr indent="457200" algn="just">
              <a:lnSpc>
                <a:spcPct val="130000"/>
              </a:lnSpc>
              <a:spcAft>
                <a:spcPts val="600"/>
              </a:spcAft>
            </a:pPr>
            <a:r>
              <a:rPr lang="zh-CN" altLang="en-US">
                <a:sym typeface="+mn-ea"/>
              </a:rPr>
              <a:t>本文设计了一种使用微调锁机制的账户迁移协议， 该协议能够减轻账户迁移对其相关交易的影响。</a:t>
            </a:r>
            <a:endParaRPr kumimoji="1" lang="zh-CN" altLang="en-US" dirty="0">
              <a:solidFill>
                <a:schemeClr val="tx1">
                  <a:lumMod val="75000"/>
                  <a:lumOff val="25000"/>
                </a:schemeClr>
              </a:solidFill>
            </a:endParaRPr>
          </a:p>
        </p:txBody>
      </p:sp>
      <p:sp>
        <p:nvSpPr>
          <p:cNvPr id="72" name="文本框 71"/>
          <p:cNvSpPr txBox="1"/>
          <p:nvPr>
            <p:custDataLst>
              <p:tags r:id="rId25"/>
            </p:custDataLst>
          </p:nvPr>
        </p:nvSpPr>
        <p:spPr>
          <a:xfrm>
            <a:off x="4612531" y="3223646"/>
            <a:ext cx="2966938" cy="3012053"/>
          </a:xfrm>
          <a:prstGeom prst="rect">
            <a:avLst/>
          </a:prstGeom>
          <a:noFill/>
        </p:spPr>
        <p:txBody>
          <a:bodyPr wrap="square" lIns="180000" tIns="180000" rIns="180000" bIns="180000" rtlCol="0">
            <a:normAutofit lnSpcReduction="20000"/>
          </a:bodyPr>
          <a:lstStyle/>
          <a:p>
            <a:pPr indent="457200" algn="just">
              <a:lnSpc>
                <a:spcPct val="130000"/>
              </a:lnSpc>
              <a:spcAft>
                <a:spcPts val="600"/>
              </a:spcAft>
            </a:pPr>
            <a:r>
              <a:rPr lang="zh-CN" altLang="en-US">
                <a:sym typeface="+mn-ea"/>
              </a:rPr>
              <a:t>为实现账户迁移，作者修改了账本状态和账本区块的数据结构，同时对传统的中继交易机制进行了调整，</a:t>
            </a:r>
            <a:r>
              <a:rPr lang="zh-CN" altLang="en-US">
                <a:sym typeface="+mn-ea"/>
              </a:rPr>
              <a:t>以解决账户迁移可能引发的系统漏洞。</a:t>
            </a:r>
            <a:endParaRPr lang="zh-CN" altLang="en-US"/>
          </a:p>
          <a:p>
            <a:pPr algn="just">
              <a:lnSpc>
                <a:spcPct val="130000"/>
              </a:lnSpc>
              <a:spcAft>
                <a:spcPts val="600"/>
              </a:spcAft>
            </a:pPr>
            <a:endParaRPr kumimoji="1" lang="zh-CN" altLang="en-US" dirty="0">
              <a:solidFill>
                <a:schemeClr val="tx1">
                  <a:lumMod val="75000"/>
                  <a:lumOff val="25000"/>
                </a:schemeClr>
              </a:solidFill>
            </a:endParaRPr>
          </a:p>
        </p:txBody>
      </p:sp>
      <p:sp>
        <p:nvSpPr>
          <p:cNvPr id="73" name="文本框 72"/>
          <p:cNvSpPr txBox="1"/>
          <p:nvPr>
            <p:custDataLst>
              <p:tags r:id="rId26"/>
            </p:custDataLst>
          </p:nvPr>
        </p:nvSpPr>
        <p:spPr>
          <a:xfrm>
            <a:off x="8176449" y="3247675"/>
            <a:ext cx="2966938" cy="3012053"/>
          </a:xfrm>
          <a:prstGeom prst="rect">
            <a:avLst/>
          </a:prstGeom>
          <a:noFill/>
        </p:spPr>
        <p:txBody>
          <a:bodyPr wrap="square" lIns="180000" tIns="180000" rIns="180000" bIns="180000" rtlCol="0">
            <a:normAutofit/>
          </a:bodyPr>
          <a:lstStyle/>
          <a:p>
            <a:pPr algn="just">
              <a:lnSpc>
                <a:spcPct val="130000"/>
              </a:lnSpc>
              <a:spcAft>
                <a:spcPts val="600"/>
              </a:spcAft>
            </a:pPr>
            <a:r>
              <a:rPr lang="zh-CN" altLang="en-US">
                <a:sym typeface="+mn-ea"/>
              </a:rPr>
              <a:t>作者在开源测试平台 </a:t>
            </a:r>
            <a:r>
              <a:rPr lang="en-US" altLang="zh-CN">
                <a:sym typeface="+mn-ea"/>
              </a:rPr>
              <a:t>Block Emulator </a:t>
            </a:r>
            <a:r>
              <a:rPr lang="zh-CN" altLang="en-US">
                <a:sym typeface="+mn-ea"/>
              </a:rPr>
              <a:t>上实现了该的协议，并将其部署到腾讯云。实验结果表明，所提出的协议在交易完成时间方面优于另外两种账户迁移协议。</a:t>
            </a:r>
            <a:endParaRPr lang="zh-CN" altLang="en-US"/>
          </a:p>
          <a:p>
            <a:pPr algn="just">
              <a:lnSpc>
                <a:spcPct val="130000"/>
              </a:lnSpc>
              <a:spcAft>
                <a:spcPts val="600"/>
              </a:spcAft>
            </a:pPr>
            <a:endParaRPr kumimoji="1" lang="zh-CN" altLang="en-US" dirty="0">
              <a:solidFill>
                <a:schemeClr val="tx1">
                  <a:lumMod val="75000"/>
                  <a:lumOff val="25000"/>
                </a:schemeClr>
              </a:solidFill>
            </a:endParaRPr>
          </a:p>
        </p:txBody>
      </p:sp>
    </p:spTree>
  </p:cSld>
  <p:clrMapOvr>
    <a:masterClrMapping/>
  </p:clrMapOvr>
</p:sld>
</file>

<file path=ppt/tags/tag1.xml><?xml version="1.0" encoding="utf-8"?>
<p:tagLst xmlns:p="http://schemas.openxmlformats.org/presentationml/2006/main">
  <p:tag name="KSO_WM_DIAGRAM_VIRTUALLY_FRAME" val="{&quot;height&quot;:399.8852755905512,&quot;left&quot;:398.00834645669295,&quot;top&quot;:83.11472440944883,&quot;width&quot;:498.74165354330705}"/>
</p:tagLst>
</file>

<file path=ppt/tags/tag10.xml><?xml version="1.0" encoding="utf-8"?>
<p:tagLst xmlns:p="http://schemas.openxmlformats.org/presentationml/2006/main">
  <p:tag name="KSO_WM_DIAGRAM_VIRTUALLY_FRAME" val="{&quot;height&quot;:399.8852755905512,&quot;left&quot;:398.00834645669295,&quot;top&quot;:83.11472440944883,&quot;width&quot;:498.74165354330705}"/>
</p:tagLst>
</file>

<file path=ppt/tags/tag11.xml><?xml version="1.0" encoding="utf-8"?>
<p:tagLst xmlns:p="http://schemas.openxmlformats.org/presentationml/2006/main">
  <p:tag name="KSO_WM_DIAGRAM_VIRTUALLY_FRAME" val="{&quot;height&quot;:399.8852755905512,&quot;left&quot;:398.00834645669295,&quot;top&quot;:83.11472440944883,&quot;width&quot;:498.74165354330705}"/>
</p:tagLst>
</file>

<file path=ppt/tags/tag12.xml><?xml version="1.0" encoding="utf-8"?>
<p:tagLst xmlns:p="http://schemas.openxmlformats.org/presentationml/2006/main">
  <p:tag name="KSO_WM_DIAGRAM_VIRTUALLY_FRAME" val="{&quot;height&quot;:399.8852755905512,&quot;left&quot;:398.00834645669295,&quot;top&quot;:83.11472440944883,&quot;width&quot;:498.74165354330705}"/>
</p:tagLst>
</file>

<file path=ppt/tags/tag13.xml><?xml version="1.0" encoding="utf-8"?>
<p:tagLst xmlns:p="http://schemas.openxmlformats.org/presentationml/2006/main">
  <p:tag name="KSO_WM_DIAGRAM_VIRTUALLY_FRAME" val="{&quot;height&quot;:366.3466141732283,&quot;left&quot;:81.81818897637795,&quot;top&quot;:126.54535433070866,&quot;width&quot;:796.363622047244}"/>
</p:tagLst>
</file>

<file path=ppt/tags/tag14.xml><?xml version="1.0" encoding="utf-8"?>
<p:tagLst xmlns:p="http://schemas.openxmlformats.org/presentationml/2006/main">
  <p:tag name="KSO_WM_DIAGRAM_VIRTUALLY_FRAME" val="{&quot;height&quot;:366.3466141732283,&quot;left&quot;:81.81818897637795,&quot;top&quot;:126.54535433070866,&quot;width&quot;:796.363622047244}"/>
</p:tagLst>
</file>

<file path=ppt/tags/tag15.xml><?xml version="1.0" encoding="utf-8"?>
<p:tagLst xmlns:p="http://schemas.openxmlformats.org/presentationml/2006/main">
  <p:tag name="KSO_WM_DIAGRAM_VIRTUALLY_FRAME" val="{&quot;height&quot;:366.3466141732283,&quot;left&quot;:81.81818897637795,&quot;top&quot;:126.54535433070866,&quot;width&quot;:796.363622047244}"/>
</p:tagLst>
</file>

<file path=ppt/tags/tag16.xml><?xml version="1.0" encoding="utf-8"?>
<p:tagLst xmlns:p="http://schemas.openxmlformats.org/presentationml/2006/main">
  <p:tag name="KSO_WM_DIAGRAM_VIRTUALLY_FRAME" val="{&quot;height&quot;:366.3466141732283,&quot;left&quot;:81.81818897637795,&quot;top&quot;:126.54535433070866,&quot;width&quot;:796.363622047244}"/>
</p:tagLst>
</file>

<file path=ppt/tags/tag17.xml><?xml version="1.0" encoding="utf-8"?>
<p:tagLst xmlns:p="http://schemas.openxmlformats.org/presentationml/2006/main">
  <p:tag name="KSO_WM_DIAGRAM_VIRTUALLY_FRAME" val="{&quot;height&quot;:366.3466141732283,&quot;left&quot;:81.81818897637795,&quot;top&quot;:126.54535433070866,&quot;width&quot;:796.363622047244}"/>
</p:tagLst>
</file>

<file path=ppt/tags/tag18.xml><?xml version="1.0" encoding="utf-8"?>
<p:tagLst xmlns:p="http://schemas.openxmlformats.org/presentationml/2006/main">
  <p:tag name="KSO_WM_DIAGRAM_VIRTUALLY_FRAME" val="{&quot;height&quot;:366.3466141732283,&quot;left&quot;:81.81818897637795,&quot;top&quot;:126.54535433070866,&quot;width&quot;:796.363622047244}"/>
</p:tagLst>
</file>

<file path=ppt/tags/tag19.xml><?xml version="1.0" encoding="utf-8"?>
<p:tagLst xmlns:p="http://schemas.openxmlformats.org/presentationml/2006/main">
  <p:tag name="KSO_WM_DIAGRAM_VIRTUALLY_FRAME" val="{&quot;height&quot;:366.3466141732283,&quot;left&quot;:81.81818897637795,&quot;top&quot;:126.54535433070866,&quot;width&quot;:796.363622047244}"/>
</p:tagLst>
</file>

<file path=ppt/tags/tag2.xml><?xml version="1.0" encoding="utf-8"?>
<p:tagLst xmlns:p="http://schemas.openxmlformats.org/presentationml/2006/main">
  <p:tag name="KSO_WM_DIAGRAM_VIRTUALLY_FRAME" val="{&quot;height&quot;:399.8852755905512,&quot;left&quot;:398.00834645669295,&quot;top&quot;:83.11472440944883,&quot;width&quot;:498.74165354330705}"/>
</p:tagLst>
</file>

<file path=ppt/tags/tag20.xml><?xml version="1.0" encoding="utf-8"?>
<p:tagLst xmlns:p="http://schemas.openxmlformats.org/presentationml/2006/main">
  <p:tag name="KSO_WM_DIAGRAM_VIRTUALLY_FRAME" val="{&quot;height&quot;:366.3466141732283,&quot;left&quot;:81.81818897637795,&quot;top&quot;:126.54535433070866,&quot;width&quot;:796.363622047244}"/>
</p:tagLst>
</file>

<file path=ppt/tags/tag21.xml><?xml version="1.0" encoding="utf-8"?>
<p:tagLst xmlns:p="http://schemas.openxmlformats.org/presentationml/2006/main">
  <p:tag name="KSO_WM_DIAGRAM_VIRTUALLY_FRAME" val="{&quot;height&quot;:366.3466141732283,&quot;left&quot;:81.81818897637795,&quot;top&quot;:126.54535433070866,&quot;width&quot;:796.363622047244}"/>
</p:tagLst>
</file>

<file path=ppt/tags/tag22.xml><?xml version="1.0" encoding="utf-8"?>
<p:tagLst xmlns:p="http://schemas.openxmlformats.org/presentationml/2006/main">
  <p:tag name="KSO_WM_DIAGRAM_VIRTUALLY_FRAME" val="{&quot;height&quot;:366.3466141732283,&quot;left&quot;:81.81818897637795,&quot;top&quot;:126.54535433070866,&quot;width&quot;:796.363622047244}"/>
</p:tagLst>
</file>

<file path=ppt/tags/tag23.xml><?xml version="1.0" encoding="utf-8"?>
<p:tagLst xmlns:p="http://schemas.openxmlformats.org/presentationml/2006/main">
  <p:tag name="KSO_WM_DIAGRAM_VIRTUALLY_FRAME" val="{&quot;height&quot;:366.3466141732283,&quot;left&quot;:81.81818897637795,&quot;top&quot;:126.54535433070866,&quot;width&quot;:796.363622047244}"/>
</p:tagLst>
</file>

<file path=ppt/tags/tag24.xml><?xml version="1.0" encoding="utf-8"?>
<p:tagLst xmlns:p="http://schemas.openxmlformats.org/presentationml/2006/main">
  <p:tag name="KSO_WM_DIAGRAM_VIRTUALLY_FRAME" val="{&quot;height&quot;:366.3466141732283,&quot;left&quot;:81.81818897637795,&quot;top&quot;:126.54535433070866,&quot;width&quot;:796.363622047244}"/>
</p:tagLst>
</file>

<file path=ppt/tags/tag25.xml><?xml version="1.0" encoding="utf-8"?>
<p:tagLst xmlns:p="http://schemas.openxmlformats.org/presentationml/2006/main">
  <p:tag name="KSO_WM_DIAGRAM_VIRTUALLY_FRAME" val="{&quot;height&quot;:366.3466141732283,&quot;left&quot;:81.81818897637795,&quot;top&quot;:126.54535433070866,&quot;width&quot;:796.363622047244}"/>
</p:tagLst>
</file>

<file path=ppt/tags/tag26.xml><?xml version="1.0" encoding="utf-8"?>
<p:tagLst xmlns:p="http://schemas.openxmlformats.org/presentationml/2006/main">
  <p:tag name="KSO_WM_DIAGRAM_VIRTUALLY_FRAME" val="{&quot;height&quot;:366.3466141732283,&quot;left&quot;:81.81818897637795,&quot;top&quot;:126.54535433070866,&quot;width&quot;:796.363622047244}"/>
</p:tagLst>
</file>

<file path=ppt/tags/tag27.xml><?xml version="1.0" encoding="utf-8"?>
<p:tagLst xmlns:p="http://schemas.openxmlformats.org/presentationml/2006/main">
  <p:tag name="KSO_WM_DIAGRAM_VIRTUALLY_FRAME" val="{&quot;height&quot;:366.3466141732283,&quot;left&quot;:81.81818897637795,&quot;top&quot;:126.54535433070866,&quot;width&quot;:796.363622047244}"/>
</p:tagLst>
</file>

<file path=ppt/tags/tag28.xml><?xml version="1.0" encoding="utf-8"?>
<p:tagLst xmlns:p="http://schemas.openxmlformats.org/presentationml/2006/main">
  <p:tag name="KSO_WM_DIAGRAM_VIRTUALLY_FRAME" val="{&quot;height&quot;:366.3466141732283,&quot;left&quot;:81.81818897637795,&quot;top&quot;:126.54535433070866,&quot;width&quot;:796.363622047244}"/>
</p:tagLst>
</file>

<file path=ppt/tags/tag29.xml><?xml version="1.0" encoding="utf-8"?>
<p:tagLst xmlns:p="http://schemas.openxmlformats.org/presentationml/2006/main">
  <p:tag name="KSO_WM_DIAGRAM_VIRTUALLY_FRAME" val="{&quot;height&quot;:366.3466141732283,&quot;left&quot;:81.81818897637795,&quot;top&quot;:126.54535433070866,&quot;width&quot;:796.363622047244}"/>
</p:tagLst>
</file>

<file path=ppt/tags/tag3.xml><?xml version="1.0" encoding="utf-8"?>
<p:tagLst xmlns:p="http://schemas.openxmlformats.org/presentationml/2006/main">
  <p:tag name="KSO_WM_DIAGRAM_VIRTUALLY_FRAME" val="{&quot;height&quot;:399.8852755905512,&quot;left&quot;:398.00834645669295,&quot;top&quot;:83.11472440944883,&quot;width&quot;:498.74165354330705}"/>
</p:tagLst>
</file>

<file path=ppt/tags/tag30.xml><?xml version="1.0" encoding="utf-8"?>
<p:tagLst xmlns:p="http://schemas.openxmlformats.org/presentationml/2006/main">
  <p:tag name="KSO_WM_DIAGRAM_VIRTUALLY_FRAME" val="{&quot;height&quot;:366.3466141732283,&quot;left&quot;:81.81818897637795,&quot;top&quot;:126.54535433070866,&quot;width&quot;:796.363622047244}"/>
</p:tagLst>
</file>

<file path=ppt/tags/tag31.xml><?xml version="1.0" encoding="utf-8"?>
<p:tagLst xmlns:p="http://schemas.openxmlformats.org/presentationml/2006/main">
  <p:tag name="KSO_WM_DIAGRAM_VIRTUALLY_FRAME" val="{&quot;height&quot;:366.3466141732283,&quot;left&quot;:81.81818897637795,&quot;top&quot;:126.54535433070866,&quot;width&quot;:796.363622047244}"/>
</p:tagLst>
</file>

<file path=ppt/tags/tag32.xml><?xml version="1.0" encoding="utf-8"?>
<p:tagLst xmlns:p="http://schemas.openxmlformats.org/presentationml/2006/main">
  <p:tag name="KSO_WM_DIAGRAM_VIRTUALLY_FRAME" val="{&quot;height&quot;:366.3466141732283,&quot;left&quot;:81.81818897637795,&quot;top&quot;:126.54535433070866,&quot;width&quot;:796.363622047244}"/>
</p:tagLst>
</file>

<file path=ppt/tags/tag33.xml><?xml version="1.0" encoding="utf-8"?>
<p:tagLst xmlns:p="http://schemas.openxmlformats.org/presentationml/2006/main">
  <p:tag name="KSO_WM_DIAGRAM_VIRTUALLY_FRAME" val="{&quot;height&quot;:366.3466141732283,&quot;left&quot;:81.81818897637795,&quot;top&quot;:126.54535433070866,&quot;width&quot;:796.363622047244}"/>
</p:tagLst>
</file>

<file path=ppt/tags/tag34.xml><?xml version="1.0" encoding="utf-8"?>
<p:tagLst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4.xml><?xml version="1.0" encoding="utf-8"?>
<p:tagLst xmlns:p="http://schemas.openxmlformats.org/presentationml/2006/main">
  <p:tag name="KSO_WM_DIAGRAM_VIRTUALLY_FRAME" val="{&quot;height&quot;:399.8852755905512,&quot;left&quot;:398.00834645669295,&quot;top&quot;:83.11472440944883,&quot;width&quot;:498.74165354330705}"/>
</p:tagLst>
</file>

<file path=ppt/tags/tag5.xml><?xml version="1.0" encoding="utf-8"?>
<p:tagLst xmlns:p="http://schemas.openxmlformats.org/presentationml/2006/main">
  <p:tag name="KSO_WM_DIAGRAM_VIRTUALLY_FRAME" val="{&quot;height&quot;:399.8852755905512,&quot;left&quot;:398.00834645669295,&quot;top&quot;:83.11472440944883,&quot;width&quot;:498.74165354330705}"/>
</p:tagLst>
</file>

<file path=ppt/tags/tag6.xml><?xml version="1.0" encoding="utf-8"?>
<p:tagLst xmlns:p="http://schemas.openxmlformats.org/presentationml/2006/main">
  <p:tag name="KSO_WM_DIAGRAM_VIRTUALLY_FRAME" val="{&quot;height&quot;:399.8852755905512,&quot;left&quot;:398.00834645669295,&quot;top&quot;:83.11472440944883,&quot;width&quot;:498.74165354330705}"/>
</p:tagLst>
</file>

<file path=ppt/tags/tag7.xml><?xml version="1.0" encoding="utf-8"?>
<p:tagLst xmlns:p="http://schemas.openxmlformats.org/presentationml/2006/main">
  <p:tag name="KSO_WM_DIAGRAM_VIRTUALLY_FRAME" val="{&quot;height&quot;:399.8852755905512,&quot;left&quot;:398.00834645669295,&quot;top&quot;:83.11472440944883,&quot;width&quot;:498.74165354330705}"/>
</p:tagLst>
</file>

<file path=ppt/tags/tag8.xml><?xml version="1.0" encoding="utf-8"?>
<p:tagLst xmlns:p="http://schemas.openxmlformats.org/presentationml/2006/main">
  <p:tag name="KSO_WM_DIAGRAM_VIRTUALLY_FRAME" val="{&quot;height&quot;:399.8852755905512,&quot;left&quot;:398.00834645669295,&quot;top&quot;:83.11472440944883,&quot;width&quot;:498.74165354330705}"/>
</p:tagLst>
</file>

<file path=ppt/tags/tag9.xml><?xml version="1.0" encoding="utf-8"?>
<p:tagLst xmlns:p="http://schemas.openxmlformats.org/presentationml/2006/main">
  <p:tag name="KSO_WM_DIAGRAM_VIRTUALLY_FRAME" val="{&quot;height&quot;:399.8852755905512,&quot;left&quot;:398.00834645669295,&quot;top&quot;:83.11472440944883,&quot;width&quot;:498.74165354330705}"/>
</p:tagLst>
</file>

<file path=ppt/theme/theme1.xml><?xml version="1.0" encoding="utf-8"?>
<a:theme xmlns:a="http://schemas.openxmlformats.org/drawingml/2006/main" name="Office 主题​​">
  <a:themeElements>
    <a:clrScheme name="自定义 2">
      <a:dk1>
        <a:srgbClr val="000000"/>
      </a:dk1>
      <a:lt1>
        <a:srgbClr val="FFFFFF"/>
      </a:lt1>
      <a:dk2>
        <a:srgbClr val="768395"/>
      </a:dk2>
      <a:lt2>
        <a:srgbClr val="F0F0F0"/>
      </a:lt2>
      <a:accent1>
        <a:srgbClr val="074996"/>
      </a:accent1>
      <a:accent2>
        <a:srgbClr val="2F5496"/>
      </a:accent2>
      <a:accent3>
        <a:srgbClr val="233F70"/>
      </a:accent3>
      <a:accent4>
        <a:srgbClr val="0D86D9"/>
      </a:accent4>
      <a:accent5>
        <a:srgbClr val="1E7CB1"/>
      </a:accent5>
      <a:accent6>
        <a:srgbClr val="93CCEB"/>
      </a:accent6>
      <a:hlink>
        <a:srgbClr val="4472C4"/>
      </a:hlink>
      <a:folHlink>
        <a:srgbClr val="BFBFBF"/>
      </a:folHlink>
    </a:clrScheme>
    <a:fontScheme name="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accent2"/>
          </a:solidFill>
        </a:ln>
      </a:spPr>
      <a:bodyPr rot="0" spcFirstLastPara="0" vertOverflow="overflow" horzOverflow="overflow" vert="horz" wrap="square" lIns="180000" tIns="180000" rIns="180000" bIns="180000" numCol="1" spcCol="0" rtlCol="0" fromWordArt="0" anchor="t" anchorCtr="0" forceAA="0" compatLnSpc="1">
        <a:normAutofit/>
      </a:bodyPr>
      <a:lstStyle>
        <a:defPPr algn="l">
          <a:lnSpc>
            <a:spcPct val="130000"/>
          </a:lnSpc>
          <a:defRPr kumimoji="1" sz="2000" dirty="0" smtClean="0">
            <a:solidFill>
              <a:schemeClr val="tx1">
                <a:lumMod val="75000"/>
                <a:lumOff val="25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0000" tIns="180000" rIns="180000" bIns="180000" rtlCol="0">
        <a:spAutoFit/>
      </a:bodyPr>
      <a:lstStyle>
        <a:defPPr algn="just">
          <a:lnSpc>
            <a:spcPct val="130000"/>
          </a:lnSpc>
          <a:spcAft>
            <a:spcPts val="600"/>
          </a:spcAft>
          <a:defRPr kumimoji="1" dirty="0">
            <a:solidFill>
              <a:schemeClr val="tx1">
                <a:lumMod val="75000"/>
                <a:lumOff val="25000"/>
              </a:schemeClr>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2">
      <a:dk1>
        <a:srgbClr val="000000"/>
      </a:dk1>
      <a:lt1>
        <a:srgbClr val="FFFFFF"/>
      </a:lt1>
      <a:dk2>
        <a:srgbClr val="768395"/>
      </a:dk2>
      <a:lt2>
        <a:srgbClr val="F0F0F0"/>
      </a:lt2>
      <a:accent1>
        <a:srgbClr val="074996"/>
      </a:accent1>
      <a:accent2>
        <a:srgbClr val="2F5496"/>
      </a:accent2>
      <a:accent3>
        <a:srgbClr val="233F70"/>
      </a:accent3>
      <a:accent4>
        <a:srgbClr val="0D86D9"/>
      </a:accent4>
      <a:accent5>
        <a:srgbClr val="1E7CB1"/>
      </a:accent5>
      <a:accent6>
        <a:srgbClr val="93CCEB"/>
      </a:accent6>
      <a:hlink>
        <a:srgbClr val="4472C4"/>
      </a:hlink>
      <a:folHlink>
        <a:srgbClr val="BFBFBF"/>
      </a:folHlink>
    </a:clrScheme>
    <a:fontScheme name="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accent2"/>
          </a:solidFill>
        </a:ln>
      </a:spPr>
      <a:bodyPr rot="0" spcFirstLastPara="0" vertOverflow="overflow" horzOverflow="overflow" vert="horz" wrap="square" lIns="180000" tIns="180000" rIns="180000" bIns="180000" numCol="1" spcCol="0" rtlCol="0" fromWordArt="0" anchor="t" anchorCtr="0" forceAA="0" compatLnSpc="1">
        <a:normAutofit/>
      </a:bodyPr>
      <a:lstStyle>
        <a:defPPr algn="l">
          <a:lnSpc>
            <a:spcPct val="130000"/>
          </a:lnSpc>
          <a:defRPr kumimoji="1" sz="2000" dirty="0" smtClean="0">
            <a:solidFill>
              <a:schemeClr val="tx1">
                <a:lumMod val="75000"/>
                <a:lumOff val="25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0000" tIns="180000" rIns="180000" bIns="180000" rtlCol="0">
        <a:spAutoFit/>
      </a:bodyPr>
      <a:lstStyle>
        <a:defPPr algn="just">
          <a:lnSpc>
            <a:spcPct val="130000"/>
          </a:lnSpc>
          <a:spcAft>
            <a:spcPts val="600"/>
          </a:spcAft>
          <a:defRPr kumimoji="1" dirty="0">
            <a:solidFill>
              <a:schemeClr val="tx1">
                <a:lumMod val="75000"/>
                <a:lumOff val="25000"/>
              </a:schemeClr>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4759</Words>
  <Application>WPS 演示</Application>
  <PresentationFormat>宽屏</PresentationFormat>
  <Paragraphs>261</Paragraphs>
  <Slides>30</Slides>
  <Notes>0</Notes>
  <HiddenSlides>0</HiddenSlides>
  <MMClips>0</MMClips>
  <ScaleCrop>false</ScaleCrop>
  <HeadingPairs>
    <vt:vector size="6" baseType="variant">
      <vt:variant>
        <vt:lpstr>已用的字体</vt:lpstr>
      </vt:variant>
      <vt:variant>
        <vt:i4>17</vt:i4>
      </vt:variant>
      <vt:variant>
        <vt:lpstr>主题</vt:lpstr>
      </vt:variant>
      <vt:variant>
        <vt:i4>3</vt:i4>
      </vt:variant>
      <vt:variant>
        <vt:lpstr>幻灯片标题</vt:lpstr>
      </vt:variant>
      <vt:variant>
        <vt:i4>30</vt:i4>
      </vt:variant>
    </vt:vector>
  </HeadingPairs>
  <TitlesOfParts>
    <vt:vector size="50" baseType="lpstr">
      <vt:lpstr>Arial</vt:lpstr>
      <vt:lpstr>宋体</vt:lpstr>
      <vt:lpstr>Wingdings</vt:lpstr>
      <vt:lpstr>Calibri</vt:lpstr>
      <vt:lpstr>等线</vt:lpstr>
      <vt:lpstr>微软雅黑</vt:lpstr>
      <vt:lpstr>Segoe UI</vt:lpstr>
      <vt:lpstr>Segoe UI Light</vt:lpstr>
      <vt:lpstr>Arial Unicode MS</vt:lpstr>
      <vt:lpstr>Century Gothic</vt:lpstr>
      <vt:lpstr>华文琥珀</vt:lpstr>
      <vt:lpstr>黑体</vt:lpstr>
      <vt:lpstr>华文中宋</vt:lpstr>
      <vt:lpstr>微软雅黑 Light</vt:lpstr>
      <vt:lpstr>Malgun Gothic</vt:lpstr>
      <vt:lpstr>Microsoft JhengHei UI Light</vt:lpstr>
      <vt:lpstr>Times New Roman</vt:lpstr>
      <vt:lpstr>Office 主题​​</vt:lpstr>
      <vt:lpstr>1_OfficePLUS</vt:lpstr>
      <vt:lpstr>2_Office 主题​​</vt:lpstr>
      <vt:lpstr>PowerPoint 演示文稿</vt:lpstr>
      <vt:lpstr>PowerPoint 演示文稿</vt:lpstr>
      <vt:lpstr>PowerPoint 演示文稿</vt:lpstr>
      <vt:lpstr>摘要</vt:lpstr>
      <vt:lpstr>区块链状态分片</vt:lpstr>
      <vt:lpstr>区块链状态分片</vt:lpstr>
      <vt:lpstr>状态分片面临的挑战</vt:lpstr>
      <vt:lpstr>状态分片面临的挑战</vt:lpstr>
      <vt:lpstr>贡献</vt:lpstr>
      <vt:lpstr>PowerPoint 演示文稿</vt:lpstr>
      <vt:lpstr>SOTA Lock协议与Fine-tuned Lock协议对比</vt:lpstr>
      <vt:lpstr>Fine-tuned Lock协议——角色</vt:lpstr>
      <vt:lpstr>Fine-tuned Lock协议——流程</vt:lpstr>
      <vt:lpstr>Fine-tuned Lock协议——完整过程</vt:lpstr>
      <vt:lpstr>Fine-tuned Lock协议——数据结构</vt:lpstr>
      <vt:lpstr>Fine-tuned Lock协议——数据结构</vt:lpstr>
      <vt:lpstr>Fine-tuned Lock协议——数据结构</vt:lpstr>
      <vt:lpstr>Fine-tuned Lock协议——数据结构</vt:lpstr>
      <vt:lpstr>Fine-tuned Lock协议——数据结构</vt:lpstr>
      <vt:lpstr>Fine-tuned Lock协议——数据结构</vt:lpstr>
      <vt:lpstr>Fine-tuned Lock协议——迁移失败的情况1</vt:lpstr>
      <vt:lpstr>Fine-tuned Lock协议——迁移失败的情况2</vt:lpstr>
      <vt:lpstr>Fine-tuned Lock协议——重放攻击</vt:lpstr>
      <vt:lpstr>Fine-tuned Lock协议——防范重放攻击</vt:lpstr>
      <vt:lpstr>PowerPoint 演示文稿</vt:lpstr>
      <vt:lpstr>协议的特性分析——迁移活跃度和最终一致性</vt:lpstr>
      <vt:lpstr>协议的特性分析——安全的概率</vt:lpstr>
      <vt:lpstr>PowerPoint 演示文稿</vt:lpstr>
      <vt:lpstr>性能评估</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dc:creator>
  <cp:lastModifiedBy>NDB</cp:lastModifiedBy>
  <cp:revision>284</cp:revision>
  <cp:lastPrinted>2019-04-07T21:47:00Z</cp:lastPrinted>
  <dcterms:created xsi:type="dcterms:W3CDTF">2019-03-13T22:13:00Z</dcterms:created>
  <dcterms:modified xsi:type="dcterms:W3CDTF">2025-03-20T15:27:58Z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2019-05-10T09:28:08.0350032Z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a3d39c64-67eb-4225-a22b-7af955a92bde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CE76565FED27414BBBE52201AB48B259_12</vt:lpwstr>
  </property>
  <property fmtid="{D5CDD505-2E9C-101B-9397-08002B2CF9AE}" pid="12" name="KSOProductBuildVer">
    <vt:lpwstr>2052-12.1.0.18912</vt:lpwstr>
  </property>
</Properties>
</file>